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6"/>
  </p:notesMasterIdLst>
  <p:sldIdLst>
    <p:sldId id="266" r:id="rId5"/>
    <p:sldId id="273" r:id="rId6"/>
    <p:sldId id="277" r:id="rId7"/>
    <p:sldId id="274" r:id="rId8"/>
    <p:sldId id="271" r:id="rId9"/>
    <p:sldId id="275" r:id="rId10"/>
    <p:sldId id="282" r:id="rId11"/>
    <p:sldId id="280" r:id="rId12"/>
    <p:sldId id="281" r:id="rId13"/>
    <p:sldId id="276" r:id="rId14"/>
    <p:sldId id="279" r:id="rId1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96" autoAdjust="0"/>
    <p:restoredTop sz="86231" autoAdjust="0"/>
  </p:normalViewPr>
  <p:slideViewPr>
    <p:cSldViewPr snapToGrid="0">
      <p:cViewPr>
        <p:scale>
          <a:sx n="57" d="100"/>
          <a:sy n="57" d="100"/>
        </p:scale>
        <p:origin x="1716"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4823BC0-CA6D-432C-A7D7-58802FB0EFB8}" type="datetimeFigureOut">
              <a:rPr lang="en-GB" smtClean="0"/>
              <a:t>15/09/2025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C6AC5E-9435-4763-813C-613F2A83A350}" type="slidenum">
              <a:rPr lang="en-GB" smtClean="0"/>
              <a:t>‹#›</a:t>
            </a:fld>
            <a:endParaRPr lang="en-GB"/>
          </a:p>
        </p:txBody>
      </p:sp>
    </p:spTree>
    <p:extLst>
      <p:ext uri="{BB962C8B-B14F-4D97-AF65-F5344CB8AC3E}">
        <p14:creationId xmlns:p14="http://schemas.microsoft.com/office/powerpoint/2010/main" val="12354570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1472B9D-2C9C-4E1B-95E1-52E260CEE3B8}" type="slidenum">
              <a:rPr lang="en-GB" smtClean="0"/>
              <a:t>1</a:t>
            </a:fld>
            <a:endParaRPr lang="en-GB"/>
          </a:p>
        </p:txBody>
      </p:sp>
    </p:spTree>
    <p:extLst>
      <p:ext uri="{BB962C8B-B14F-4D97-AF65-F5344CB8AC3E}">
        <p14:creationId xmlns:p14="http://schemas.microsoft.com/office/powerpoint/2010/main" val="34179846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Our school values have been updated to reflect the changing nature of our school. These values will woven throughout our curriculum, worship and daily life in school.</a:t>
            </a:r>
          </a:p>
        </p:txBody>
      </p:sp>
      <p:sp>
        <p:nvSpPr>
          <p:cNvPr id="4" name="Slide Number Placeholder 3"/>
          <p:cNvSpPr>
            <a:spLocks noGrp="1"/>
          </p:cNvSpPr>
          <p:nvPr>
            <p:ph type="sldNum" sz="quarter" idx="10"/>
          </p:nvPr>
        </p:nvSpPr>
        <p:spPr/>
        <p:txBody>
          <a:bodyPr/>
          <a:lstStyle/>
          <a:p>
            <a:fld id="{E1472B9D-2C9C-4E1B-95E1-52E260CEE3B8}" type="slidenum">
              <a:rPr lang="en-GB" smtClean="0"/>
              <a:t>2</a:t>
            </a:fld>
            <a:endParaRPr lang="en-GB"/>
          </a:p>
        </p:txBody>
      </p:sp>
    </p:spTree>
    <p:extLst>
      <p:ext uri="{BB962C8B-B14F-4D97-AF65-F5344CB8AC3E}">
        <p14:creationId xmlns:p14="http://schemas.microsoft.com/office/powerpoint/2010/main" val="31022016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1472B9D-2C9C-4E1B-95E1-52E260CEE3B8}" type="slidenum">
              <a:rPr lang="en-GB" smtClean="0"/>
              <a:t>3</a:t>
            </a:fld>
            <a:endParaRPr lang="en-GB"/>
          </a:p>
        </p:txBody>
      </p:sp>
    </p:spTree>
    <p:extLst>
      <p:ext uri="{BB962C8B-B14F-4D97-AF65-F5344CB8AC3E}">
        <p14:creationId xmlns:p14="http://schemas.microsoft.com/office/powerpoint/2010/main" val="3438906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an overview of our learning quest for this half term. All out learning is now linked into themes. This is an overview of what we are learning. These have been sent home and can be found on the school website.</a:t>
            </a:r>
          </a:p>
        </p:txBody>
      </p:sp>
      <p:sp>
        <p:nvSpPr>
          <p:cNvPr id="4" name="Slide Number Placeholder 3"/>
          <p:cNvSpPr>
            <a:spLocks noGrp="1"/>
          </p:cNvSpPr>
          <p:nvPr>
            <p:ph type="sldNum" sz="quarter" idx="10"/>
          </p:nvPr>
        </p:nvSpPr>
        <p:spPr/>
        <p:txBody>
          <a:bodyPr/>
          <a:lstStyle/>
          <a:p>
            <a:fld id="{E1472B9D-2C9C-4E1B-95E1-52E260CEE3B8}" type="slidenum">
              <a:rPr lang="en-GB" smtClean="0"/>
              <a:t>4</a:t>
            </a:fld>
            <a:endParaRPr lang="en-GB"/>
          </a:p>
        </p:txBody>
      </p:sp>
    </p:spTree>
    <p:extLst>
      <p:ext uri="{BB962C8B-B14F-4D97-AF65-F5344CB8AC3E}">
        <p14:creationId xmlns:p14="http://schemas.microsoft.com/office/powerpoint/2010/main" val="15867927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Attendance is key.</a:t>
            </a:r>
          </a:p>
          <a:p>
            <a:endParaRPr lang="en-GB" dirty="0"/>
          </a:p>
          <a:p>
            <a:r>
              <a:rPr lang="en-GB" dirty="0"/>
              <a:t>Uniform – See the uniform policy. No jewellery or nail varnish. Hair decorations should be functional, </a:t>
            </a:r>
            <a:r>
              <a:rPr lang="en-GB" b="1" dirty="0"/>
              <a:t>not decorative </a:t>
            </a:r>
            <a:r>
              <a:rPr lang="en-GB" dirty="0"/>
              <a:t>and in school colours of red, white or blue. Please check the uniform policy for PE kit.</a:t>
            </a:r>
          </a:p>
          <a:p>
            <a:endParaRPr lang="en-GB" dirty="0"/>
          </a:p>
          <a:p>
            <a:r>
              <a:rPr lang="en-GB" dirty="0"/>
              <a:t>Ensure you read all letters and communications sent from school. Please ensure you complete any permission slips.</a:t>
            </a:r>
          </a:p>
          <a:p>
            <a:endParaRPr lang="en-GB" dirty="0"/>
          </a:p>
          <a:p>
            <a:r>
              <a:rPr lang="en-GB" dirty="0"/>
              <a:t>Presentation – </a:t>
            </a:r>
            <a:r>
              <a:rPr lang="en-GB" dirty="0" err="1"/>
              <a:t>Homelearning</a:t>
            </a:r>
            <a:r>
              <a:rPr lang="en-GB" dirty="0"/>
              <a:t> to completed in blue pen for English, pencil for maths. All the children were given their stationery packs from last year.</a:t>
            </a:r>
          </a:p>
          <a:p>
            <a:endParaRPr lang="en-GB" dirty="0"/>
          </a:p>
          <a:p>
            <a:r>
              <a:rPr lang="en-GB" dirty="0"/>
              <a:t>Snacks – Out of lunchboxes and in the snack basket. </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Self Regulation – XXX needed - Toilet</a:t>
            </a:r>
            <a:r>
              <a:rPr lang="en-GB" baseline="0" dirty="0"/>
              <a:t> – Unless there is a specific medical condition, children will need to go before school, break and lunch times and then after 2pm in the afternoon. Please let the team know if anything arises that may affect this (preparation for secondary school)</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r>
              <a:rPr lang="en-GB" dirty="0"/>
              <a:t>Behaviour – not last because it’s the least important, but because it is vital for children to maximise their learning time in school (behaviour for learning, taking responsibility for themselves, their actions and their words, tale-telling, talking)</a:t>
            </a:r>
          </a:p>
          <a:p>
            <a:endParaRPr lang="en-GB" dirty="0"/>
          </a:p>
        </p:txBody>
      </p:sp>
      <p:sp>
        <p:nvSpPr>
          <p:cNvPr id="4" name="Slide Number Placeholder 3"/>
          <p:cNvSpPr>
            <a:spLocks noGrp="1"/>
          </p:cNvSpPr>
          <p:nvPr>
            <p:ph type="sldNum" sz="quarter" idx="10"/>
          </p:nvPr>
        </p:nvSpPr>
        <p:spPr/>
        <p:txBody>
          <a:bodyPr/>
          <a:lstStyle/>
          <a:p>
            <a:fld id="{9948AEB9-90B8-49E6-BA66-28CF154D9C72}" type="slidenum">
              <a:rPr lang="en-GB" smtClean="0"/>
              <a:t>5</a:t>
            </a:fld>
            <a:endParaRPr lang="en-GB"/>
          </a:p>
        </p:txBody>
      </p:sp>
    </p:spTree>
    <p:extLst>
      <p:ext uri="{BB962C8B-B14F-4D97-AF65-F5344CB8AC3E}">
        <p14:creationId xmlns:p14="http://schemas.microsoft.com/office/powerpoint/2010/main" val="17464433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Labelling - Please label all uniform</a:t>
            </a:r>
            <a:r>
              <a:rPr lang="en-GB" baseline="0" dirty="0"/>
              <a:t> with your child’s name!</a:t>
            </a:r>
          </a:p>
          <a:p>
            <a:endParaRPr lang="en-GB" baseline="0" dirty="0"/>
          </a:p>
          <a:p>
            <a:r>
              <a:rPr lang="en-GB" baseline="0" dirty="0"/>
              <a:t>Shoes - </a:t>
            </a:r>
            <a:r>
              <a:rPr lang="en-US" baseline="0" dirty="0"/>
              <a:t>Shoes of a traditional school type in plain black, navy blue or red. Trainers for PE</a:t>
            </a:r>
          </a:p>
          <a:p>
            <a:endParaRPr lang="en-US" baseline="0" dirty="0"/>
          </a:p>
          <a:p>
            <a:r>
              <a:rPr lang="en-GB" baseline="0" dirty="0"/>
              <a:t>Jewellery - No Jewellery. Earrings must be simple studs. Must be removed for PE by the child and put back in. Watches are fine but only if they are not a distraction. NO ALARMS. Activity trackers and smart watches are not allowed – cost, distraction, ability to text/access the internet.</a:t>
            </a:r>
          </a:p>
          <a:p>
            <a:endParaRPr lang="en-GB" baseline="0" dirty="0"/>
          </a:p>
          <a:p>
            <a:r>
              <a:rPr lang="en-GB" baseline="0" dirty="0"/>
              <a:t>PE Kit - PE kit must be correct and labelled. Children must have a change of white socks for PE. Trainers must be plain black, white or blue – not visible logos – use a Sharpie.</a:t>
            </a:r>
          </a:p>
          <a:p>
            <a:endParaRPr lang="en-GB"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t>Book Bags – 1 small key chain. If there are more, your child will be asked to remove and keep them at home. If they continue to come into school, they will be removed by staff and left in the office to be collected by you.</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dirty="0"/>
          </a:p>
          <a:p>
            <a:r>
              <a:rPr lang="en-GB" baseline="0" dirty="0"/>
              <a:t>Coats - Coats need to be warm and waterproof (no </a:t>
            </a:r>
            <a:r>
              <a:rPr lang="en-GB" baseline="0" dirty="0" err="1"/>
              <a:t>hoddies</a:t>
            </a:r>
            <a:r>
              <a:rPr lang="en-GB" baseline="0" dirty="0"/>
              <a:t> or jumpers). Please keep and eye on the weather. Please ensure hats, scarves and gloves are named and encourage your child to look after these items.</a:t>
            </a:r>
          </a:p>
          <a:p>
            <a:endParaRPr lang="en-GB" baseline="0" dirty="0"/>
          </a:p>
          <a:p>
            <a:endParaRPr lang="en-GB" dirty="0"/>
          </a:p>
        </p:txBody>
      </p:sp>
      <p:sp>
        <p:nvSpPr>
          <p:cNvPr id="4" name="Slide Number Placeholder 3"/>
          <p:cNvSpPr>
            <a:spLocks noGrp="1"/>
          </p:cNvSpPr>
          <p:nvPr>
            <p:ph type="sldNum" sz="quarter" idx="10"/>
          </p:nvPr>
        </p:nvSpPr>
        <p:spPr/>
        <p:txBody>
          <a:bodyPr/>
          <a:lstStyle/>
          <a:p>
            <a:fld id="{E1472B9D-2C9C-4E1B-95E1-52E260CEE3B8}" type="slidenum">
              <a:rPr lang="en-GB" smtClean="0"/>
              <a:t>6</a:t>
            </a:fld>
            <a:endParaRPr lang="en-GB"/>
          </a:p>
        </p:txBody>
      </p:sp>
    </p:spTree>
    <p:extLst>
      <p:ext uri="{BB962C8B-B14F-4D97-AF65-F5344CB8AC3E}">
        <p14:creationId xmlns:p14="http://schemas.microsoft.com/office/powerpoint/2010/main" val="30270841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F29DAE-407D-AFEE-AE70-72197E57A1A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92C40EF-7066-8CCA-57A2-90160433666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1070BCB-2969-E1D7-234C-533D02236A82}"/>
              </a:ext>
            </a:extLst>
          </p:cNvPr>
          <p:cNvSpPr>
            <a:spLocks noGrp="1"/>
          </p:cNvSpPr>
          <p:nvPr>
            <p:ph type="body" idx="1"/>
          </p:nvPr>
        </p:nvSpPr>
        <p:spPr/>
        <p:txBody>
          <a:bodyPr/>
          <a:lstStyle/>
          <a:p>
            <a:r>
              <a:rPr lang="en-GB" dirty="0"/>
              <a:t>Labelling - Please label all uniform</a:t>
            </a:r>
            <a:r>
              <a:rPr lang="en-GB" baseline="0" dirty="0"/>
              <a:t> with your child’s name!</a:t>
            </a:r>
          </a:p>
          <a:p>
            <a:endParaRPr lang="en-GB" baseline="0" dirty="0"/>
          </a:p>
          <a:p>
            <a:r>
              <a:rPr lang="en-GB" baseline="0" dirty="0"/>
              <a:t>Shoes - </a:t>
            </a:r>
            <a:r>
              <a:rPr lang="en-US" baseline="0" dirty="0"/>
              <a:t>Shoes of a traditional school type in plain black, navy blue or red. Trainers for PE</a:t>
            </a:r>
          </a:p>
          <a:p>
            <a:endParaRPr lang="en-US" baseline="0" dirty="0"/>
          </a:p>
          <a:p>
            <a:r>
              <a:rPr lang="en-GB" baseline="0" dirty="0"/>
              <a:t>Jewellery - No Jewellery. Earrings must be simple studs. Must be removed for PE by the child and put back in. Watches are fine but only if they are not a distraction. NO ALARMS. Activity trackers and smart watches are not allowed – cost, distraction, ability to text/access the internet.</a:t>
            </a:r>
          </a:p>
          <a:p>
            <a:endParaRPr lang="en-GB" baseline="0" dirty="0"/>
          </a:p>
          <a:p>
            <a:r>
              <a:rPr lang="en-GB" baseline="0" dirty="0"/>
              <a:t>PE Kit - PE kit must be correct and labelled. Children must have a change of white socks for PE. Trainers must be plain black, white or blue – not visible logos – use a Sharpie.</a:t>
            </a:r>
          </a:p>
          <a:p>
            <a:endParaRPr lang="en-GB"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t>Book Bags – 1 small key chain. If there are more, your child will be asked to remove and keep them at home. If they continue to come into school, they will be removed by staff and left in the office to be collected by you.</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dirty="0"/>
          </a:p>
          <a:p>
            <a:r>
              <a:rPr lang="en-GB" baseline="0" dirty="0"/>
              <a:t>Coats - Coats need to be warm and waterproof (no </a:t>
            </a:r>
            <a:r>
              <a:rPr lang="en-GB" baseline="0" dirty="0" err="1"/>
              <a:t>hoddies</a:t>
            </a:r>
            <a:r>
              <a:rPr lang="en-GB" baseline="0" dirty="0"/>
              <a:t> or jumpers). Please keep and eye on the weather. Please ensure hats, scarves and gloves are named and encourage your child to look after these items.</a:t>
            </a:r>
          </a:p>
          <a:p>
            <a:endParaRPr lang="en-GB" baseline="0" dirty="0"/>
          </a:p>
          <a:p>
            <a:endParaRPr lang="en-GB" dirty="0"/>
          </a:p>
        </p:txBody>
      </p:sp>
      <p:sp>
        <p:nvSpPr>
          <p:cNvPr id="4" name="Slide Number Placeholder 3">
            <a:extLst>
              <a:ext uri="{FF2B5EF4-FFF2-40B4-BE49-F238E27FC236}">
                <a16:creationId xmlns:a16="http://schemas.microsoft.com/office/drawing/2014/main" id="{FAC5E792-3E1E-2B0B-A313-5AB141C378D3}"/>
              </a:ext>
            </a:extLst>
          </p:cNvPr>
          <p:cNvSpPr>
            <a:spLocks noGrp="1"/>
          </p:cNvSpPr>
          <p:nvPr>
            <p:ph type="sldNum" sz="quarter" idx="10"/>
          </p:nvPr>
        </p:nvSpPr>
        <p:spPr/>
        <p:txBody>
          <a:bodyPr/>
          <a:lstStyle/>
          <a:p>
            <a:fld id="{E1472B9D-2C9C-4E1B-95E1-52E260CEE3B8}" type="slidenum">
              <a:rPr lang="en-GB" smtClean="0"/>
              <a:t>7</a:t>
            </a:fld>
            <a:endParaRPr lang="en-GB"/>
          </a:p>
        </p:txBody>
      </p:sp>
    </p:spTree>
    <p:extLst>
      <p:ext uri="{BB962C8B-B14F-4D97-AF65-F5344CB8AC3E}">
        <p14:creationId xmlns:p14="http://schemas.microsoft.com/office/powerpoint/2010/main" val="26651448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ACD89D-989B-68E6-088D-02C8D7843F2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E0CED3B-B812-F84B-F2A4-00CD138A8F9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0A2DEFF-58BC-9798-5895-327F64047700}"/>
              </a:ext>
            </a:extLst>
          </p:cNvPr>
          <p:cNvSpPr>
            <a:spLocks noGrp="1"/>
          </p:cNvSpPr>
          <p:nvPr>
            <p:ph type="body" idx="1"/>
          </p:nvPr>
        </p:nvSpPr>
        <p:spPr/>
        <p:txBody>
          <a:bodyPr/>
          <a:lstStyle/>
          <a:p>
            <a:r>
              <a:rPr lang="en-GB" dirty="0"/>
              <a:t>Labelling - Please label all uniform</a:t>
            </a:r>
            <a:r>
              <a:rPr lang="en-GB" baseline="0" dirty="0"/>
              <a:t> with your child’s name!</a:t>
            </a:r>
          </a:p>
          <a:p>
            <a:endParaRPr lang="en-GB" baseline="0" dirty="0"/>
          </a:p>
          <a:p>
            <a:r>
              <a:rPr lang="en-GB" baseline="0" dirty="0"/>
              <a:t>Shoes - </a:t>
            </a:r>
            <a:r>
              <a:rPr lang="en-US" baseline="0" dirty="0"/>
              <a:t>Shoes of a traditional school type in plain black, navy blue or red. Trainers for PE</a:t>
            </a:r>
          </a:p>
          <a:p>
            <a:endParaRPr lang="en-US" baseline="0" dirty="0"/>
          </a:p>
          <a:p>
            <a:r>
              <a:rPr lang="en-GB" baseline="0" dirty="0"/>
              <a:t>Jewellery - No Jewellery. Earrings must be simple studs. Must be removed for PE by the child and put back in. Watches are fine but only if they are not a distraction. NO ALARMS. Activity trackers and smart watches are not allowed – cost, distraction, ability to text/access the internet.</a:t>
            </a:r>
          </a:p>
          <a:p>
            <a:endParaRPr lang="en-GB" baseline="0" dirty="0"/>
          </a:p>
          <a:p>
            <a:r>
              <a:rPr lang="en-GB" baseline="0" dirty="0"/>
              <a:t>PE Kit - PE kit must be correct and labelled. Children must have a change of white socks for PE. Trainers must be plain black, white or blue – not visible logos – use a Sharpie.</a:t>
            </a:r>
          </a:p>
          <a:p>
            <a:endParaRPr lang="en-GB"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t>Book Bags – 1 small key chain. If there are more, your child will be asked to remove and keep them at home. If they continue to come into school, they will be removed by staff and left in the office to be collected by you.</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dirty="0"/>
          </a:p>
          <a:p>
            <a:r>
              <a:rPr lang="en-GB" baseline="0" dirty="0"/>
              <a:t>Coats - Coats need to be warm and waterproof (no </a:t>
            </a:r>
            <a:r>
              <a:rPr lang="en-GB" baseline="0" dirty="0" err="1"/>
              <a:t>hoddies</a:t>
            </a:r>
            <a:r>
              <a:rPr lang="en-GB" baseline="0" dirty="0"/>
              <a:t> or jumpers). Please keep and eye on the weather. Please ensure hats, scarves and gloves are named and encourage your child to look after these items.</a:t>
            </a:r>
          </a:p>
          <a:p>
            <a:endParaRPr lang="en-GB" baseline="0" dirty="0"/>
          </a:p>
          <a:p>
            <a:endParaRPr lang="en-GB" dirty="0"/>
          </a:p>
        </p:txBody>
      </p:sp>
      <p:sp>
        <p:nvSpPr>
          <p:cNvPr id="4" name="Slide Number Placeholder 3">
            <a:extLst>
              <a:ext uri="{FF2B5EF4-FFF2-40B4-BE49-F238E27FC236}">
                <a16:creationId xmlns:a16="http://schemas.microsoft.com/office/drawing/2014/main" id="{67E93D15-26DA-6C84-17F7-7C6163D42E87}"/>
              </a:ext>
            </a:extLst>
          </p:cNvPr>
          <p:cNvSpPr>
            <a:spLocks noGrp="1"/>
          </p:cNvSpPr>
          <p:nvPr>
            <p:ph type="sldNum" sz="quarter" idx="10"/>
          </p:nvPr>
        </p:nvSpPr>
        <p:spPr/>
        <p:txBody>
          <a:bodyPr/>
          <a:lstStyle/>
          <a:p>
            <a:fld id="{E1472B9D-2C9C-4E1B-95E1-52E260CEE3B8}" type="slidenum">
              <a:rPr lang="en-GB" smtClean="0"/>
              <a:t>8</a:t>
            </a:fld>
            <a:endParaRPr lang="en-GB"/>
          </a:p>
        </p:txBody>
      </p:sp>
    </p:spTree>
    <p:extLst>
      <p:ext uri="{BB962C8B-B14F-4D97-AF65-F5344CB8AC3E}">
        <p14:creationId xmlns:p14="http://schemas.microsoft.com/office/powerpoint/2010/main" val="32059172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BF3D78-6C83-01E3-0332-2426D49DC0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F4E07EC-DF90-FEA7-2A00-4EC770EF263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47F0C6F-B5BE-CBF5-493F-115BA500D6E3}"/>
              </a:ext>
            </a:extLst>
          </p:cNvPr>
          <p:cNvSpPr>
            <a:spLocks noGrp="1"/>
          </p:cNvSpPr>
          <p:nvPr>
            <p:ph type="body" idx="1"/>
          </p:nvPr>
        </p:nvSpPr>
        <p:spPr/>
        <p:txBody>
          <a:bodyPr/>
          <a:lstStyle/>
          <a:p>
            <a:r>
              <a:rPr lang="en-GB" dirty="0"/>
              <a:t>Labelling - Please label all uniform</a:t>
            </a:r>
            <a:r>
              <a:rPr lang="en-GB" baseline="0" dirty="0"/>
              <a:t> with your child’s name!</a:t>
            </a:r>
          </a:p>
          <a:p>
            <a:endParaRPr lang="en-GB" baseline="0" dirty="0"/>
          </a:p>
          <a:p>
            <a:r>
              <a:rPr lang="en-GB" baseline="0" dirty="0"/>
              <a:t>Shoes - </a:t>
            </a:r>
            <a:r>
              <a:rPr lang="en-US" baseline="0" dirty="0"/>
              <a:t>Shoes of a traditional school type in plain black, navy blue or red. Trainers for PE</a:t>
            </a:r>
          </a:p>
          <a:p>
            <a:endParaRPr lang="en-US" baseline="0" dirty="0"/>
          </a:p>
          <a:p>
            <a:r>
              <a:rPr lang="en-GB" baseline="0" dirty="0"/>
              <a:t>Jewellery - No Jewellery. Earrings must be simple studs. Must be removed for PE by the child and put back in. Watches are fine but only if they are not a distraction. NO ALARMS. Activity trackers and smart watches are not allowed – cost, distraction, ability to text/access the internet.</a:t>
            </a:r>
          </a:p>
          <a:p>
            <a:endParaRPr lang="en-GB" baseline="0" dirty="0"/>
          </a:p>
          <a:p>
            <a:r>
              <a:rPr lang="en-GB" baseline="0" dirty="0"/>
              <a:t>PE Kit - PE kit must be correct and labelled. Children must have a change of white socks for PE. Trainers must be plain black, white or blue – not visible logos – use a Sharpie.</a:t>
            </a:r>
          </a:p>
          <a:p>
            <a:endParaRPr lang="en-GB"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t>Book Bags – 1 small key chain. If there are more, your child will be asked to remove and keep them at home. If they continue to come into school, they will be removed by staff and left in the office to be collected by you.</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dirty="0"/>
          </a:p>
          <a:p>
            <a:r>
              <a:rPr lang="en-GB" baseline="0" dirty="0"/>
              <a:t>Coats - Coats need to be warm and waterproof (no </a:t>
            </a:r>
            <a:r>
              <a:rPr lang="en-GB" baseline="0" dirty="0" err="1"/>
              <a:t>hoddies</a:t>
            </a:r>
            <a:r>
              <a:rPr lang="en-GB" baseline="0" dirty="0"/>
              <a:t> or jumpers). Please keep and eye on the weather. Please ensure hats, scarves and gloves are named and encourage your child to look after these items.</a:t>
            </a:r>
          </a:p>
          <a:p>
            <a:endParaRPr lang="en-GB" baseline="0" dirty="0"/>
          </a:p>
          <a:p>
            <a:endParaRPr lang="en-GB" dirty="0"/>
          </a:p>
        </p:txBody>
      </p:sp>
      <p:sp>
        <p:nvSpPr>
          <p:cNvPr id="4" name="Slide Number Placeholder 3">
            <a:extLst>
              <a:ext uri="{FF2B5EF4-FFF2-40B4-BE49-F238E27FC236}">
                <a16:creationId xmlns:a16="http://schemas.microsoft.com/office/drawing/2014/main" id="{2923E8B4-AF9B-40AB-D0A3-47B5448DFA6F}"/>
              </a:ext>
            </a:extLst>
          </p:cNvPr>
          <p:cNvSpPr>
            <a:spLocks noGrp="1"/>
          </p:cNvSpPr>
          <p:nvPr>
            <p:ph type="sldNum" sz="quarter" idx="10"/>
          </p:nvPr>
        </p:nvSpPr>
        <p:spPr/>
        <p:txBody>
          <a:bodyPr/>
          <a:lstStyle/>
          <a:p>
            <a:fld id="{E1472B9D-2C9C-4E1B-95E1-52E260CEE3B8}" type="slidenum">
              <a:rPr lang="en-GB" smtClean="0"/>
              <a:t>9</a:t>
            </a:fld>
            <a:endParaRPr lang="en-GB"/>
          </a:p>
        </p:txBody>
      </p:sp>
    </p:spTree>
    <p:extLst>
      <p:ext uri="{BB962C8B-B14F-4D97-AF65-F5344CB8AC3E}">
        <p14:creationId xmlns:p14="http://schemas.microsoft.com/office/powerpoint/2010/main" val="34877073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latin typeface="Calibri" panose="020F0502020204030204" pitchFamily="34" charset="0"/>
                <a:cs typeface="Calibri" panose="020F0502020204030204" pitchFamily="34" charset="0"/>
              </a:rPr>
              <a:t>Daily Reading – 20 minutes, signed by an adult. Rocket Reads. See inside of Reading Diaries for more information.</a:t>
            </a:r>
          </a:p>
          <a:p>
            <a:endParaRPr lang="en-GB" dirty="0">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latin typeface="Calibri" panose="020F0502020204030204" pitchFamily="34" charset="0"/>
                <a:cs typeface="Calibri" panose="020F0502020204030204" pitchFamily="34" charset="0"/>
              </a:rPr>
              <a:t>Daily TT Rock Stars – 5 times a week</a:t>
            </a:r>
            <a:r>
              <a:rPr lang="en-GB" baseline="0" dirty="0">
                <a:latin typeface="Calibri" panose="020F0502020204030204" pitchFamily="34" charset="0"/>
                <a:cs typeface="Calibri" panose="020F0502020204030204" pitchFamily="34" charset="0"/>
              </a:rPr>
              <a:t> - </a:t>
            </a:r>
            <a:r>
              <a:rPr lang="en-GB" dirty="0"/>
              <a:t>More information will be available on TT </a:t>
            </a:r>
            <a:r>
              <a:rPr lang="en-GB" dirty="0" err="1"/>
              <a:t>Rockstars</a:t>
            </a:r>
            <a:r>
              <a:rPr lang="en-GB" dirty="0"/>
              <a:t> later this term.</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r>
              <a:rPr lang="en-GB" dirty="0">
                <a:latin typeface="Calibri" panose="020F0502020204030204" pitchFamily="34" charset="0"/>
                <a:cs typeface="Calibri" panose="020F0502020204030204" pitchFamily="34" charset="0"/>
              </a:rPr>
              <a:t>Half Termly Spelling – More information to follow.</a:t>
            </a:r>
          </a:p>
          <a:p>
            <a:endParaRPr lang="en-GB" dirty="0"/>
          </a:p>
          <a:p>
            <a:endParaRPr lang="en-GB" dirty="0"/>
          </a:p>
          <a:p>
            <a:r>
              <a:rPr lang="en-GB" dirty="0"/>
              <a:t>Children have a choice to complete homework at home or in school. But it must be completed.</a:t>
            </a:r>
          </a:p>
          <a:p>
            <a:endParaRPr lang="en-GB" dirty="0"/>
          </a:p>
          <a:p>
            <a:r>
              <a:rPr lang="en-GB" dirty="0"/>
              <a:t>All CGP Tasks will be posted as assignments on Google Classroom on Fridays.</a:t>
            </a:r>
          </a:p>
          <a:p>
            <a:endParaRPr lang="en-GB" dirty="0"/>
          </a:p>
          <a:p>
            <a:r>
              <a:rPr lang="en-GB" dirty="0"/>
              <a:t>Answers for the tasks will be posted on Tuesday, before the handing-in the deadline of Wednesday. Children are expected to self-mark honestly AFTER completing their homework.</a:t>
            </a:r>
          </a:p>
          <a:p>
            <a:endParaRPr lang="en-GB" dirty="0"/>
          </a:p>
          <a:p>
            <a:r>
              <a:rPr lang="en-GB" dirty="0"/>
              <a:t>Paper copies of the answers are always available for children to complete in school. </a:t>
            </a:r>
          </a:p>
          <a:p>
            <a:endParaRPr lang="en-GB" dirty="0"/>
          </a:p>
          <a:p>
            <a:r>
              <a:rPr lang="en-GB" dirty="0"/>
              <a:t>Children must post their scores in a private comment before handing in their assignments on time.</a:t>
            </a:r>
          </a:p>
        </p:txBody>
      </p:sp>
      <p:sp>
        <p:nvSpPr>
          <p:cNvPr id="4" name="Slide Number Placeholder 3"/>
          <p:cNvSpPr>
            <a:spLocks noGrp="1"/>
          </p:cNvSpPr>
          <p:nvPr>
            <p:ph type="sldNum" sz="quarter" idx="10"/>
          </p:nvPr>
        </p:nvSpPr>
        <p:spPr/>
        <p:txBody>
          <a:bodyPr/>
          <a:lstStyle/>
          <a:p>
            <a:fld id="{E1472B9D-2C9C-4E1B-95E1-52E260CEE3B8}" type="slidenum">
              <a:rPr lang="en-GB" smtClean="0"/>
              <a:t>10</a:t>
            </a:fld>
            <a:endParaRPr lang="en-GB"/>
          </a:p>
        </p:txBody>
      </p:sp>
    </p:spTree>
    <p:extLst>
      <p:ext uri="{BB962C8B-B14F-4D97-AF65-F5344CB8AC3E}">
        <p14:creationId xmlns:p14="http://schemas.microsoft.com/office/powerpoint/2010/main" val="248784090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1472B9D-2C9C-4E1B-95E1-52E260CEE3B8}" type="slidenum">
              <a:rPr lang="en-GB" smtClean="0"/>
              <a:t>11</a:t>
            </a:fld>
            <a:endParaRPr lang="en-GB"/>
          </a:p>
        </p:txBody>
      </p:sp>
    </p:spTree>
    <p:extLst>
      <p:ext uri="{BB962C8B-B14F-4D97-AF65-F5344CB8AC3E}">
        <p14:creationId xmlns:p14="http://schemas.microsoft.com/office/powerpoint/2010/main" val="34806472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5F96A01-9BBD-4AF8-AD67-B4FEF7930245}" type="datetimeFigureOut">
              <a:rPr lang="en-GB" smtClean="0"/>
              <a:t>15/09/2025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09BF8-A0C0-4974-8AD2-D7287745974B}" type="slidenum">
              <a:rPr lang="en-GB" smtClean="0"/>
              <a:t>‹#›</a:t>
            </a:fld>
            <a:endParaRPr lang="en-GB"/>
          </a:p>
        </p:txBody>
      </p:sp>
    </p:spTree>
    <p:extLst>
      <p:ext uri="{BB962C8B-B14F-4D97-AF65-F5344CB8AC3E}">
        <p14:creationId xmlns:p14="http://schemas.microsoft.com/office/powerpoint/2010/main" val="14054160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F96A01-9BBD-4AF8-AD67-B4FEF7930245}" type="datetimeFigureOut">
              <a:rPr lang="en-GB" smtClean="0"/>
              <a:t>15/09/2025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09BF8-A0C0-4974-8AD2-D7287745974B}" type="slidenum">
              <a:rPr lang="en-GB" smtClean="0"/>
              <a:t>‹#›</a:t>
            </a:fld>
            <a:endParaRPr lang="en-GB"/>
          </a:p>
        </p:txBody>
      </p:sp>
    </p:spTree>
    <p:extLst>
      <p:ext uri="{BB962C8B-B14F-4D97-AF65-F5344CB8AC3E}">
        <p14:creationId xmlns:p14="http://schemas.microsoft.com/office/powerpoint/2010/main" val="22531028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F96A01-9BBD-4AF8-AD67-B4FEF7930245}" type="datetimeFigureOut">
              <a:rPr lang="en-GB" smtClean="0"/>
              <a:t>15/09/2025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09BF8-A0C0-4974-8AD2-D7287745974B}" type="slidenum">
              <a:rPr lang="en-GB" smtClean="0"/>
              <a:t>‹#›</a:t>
            </a:fld>
            <a:endParaRPr lang="en-GB"/>
          </a:p>
        </p:txBody>
      </p:sp>
    </p:spTree>
    <p:extLst>
      <p:ext uri="{BB962C8B-B14F-4D97-AF65-F5344CB8AC3E}">
        <p14:creationId xmlns:p14="http://schemas.microsoft.com/office/powerpoint/2010/main" val="2123781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5F96A01-9BBD-4AF8-AD67-B4FEF7930245}" type="datetimeFigureOut">
              <a:rPr lang="en-GB" smtClean="0"/>
              <a:t>15/09/2025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09BF8-A0C0-4974-8AD2-D7287745974B}" type="slidenum">
              <a:rPr lang="en-GB" smtClean="0"/>
              <a:t>‹#›</a:t>
            </a:fld>
            <a:endParaRPr lang="en-GB"/>
          </a:p>
        </p:txBody>
      </p:sp>
    </p:spTree>
    <p:extLst>
      <p:ext uri="{BB962C8B-B14F-4D97-AF65-F5344CB8AC3E}">
        <p14:creationId xmlns:p14="http://schemas.microsoft.com/office/powerpoint/2010/main" val="7034826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5F96A01-9BBD-4AF8-AD67-B4FEF7930245}" type="datetimeFigureOut">
              <a:rPr lang="en-GB" smtClean="0"/>
              <a:t>15/09/2025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4609BF8-A0C0-4974-8AD2-D7287745974B}" type="slidenum">
              <a:rPr lang="en-GB" smtClean="0"/>
              <a:t>‹#›</a:t>
            </a:fld>
            <a:endParaRPr lang="en-GB"/>
          </a:p>
        </p:txBody>
      </p:sp>
    </p:spTree>
    <p:extLst>
      <p:ext uri="{BB962C8B-B14F-4D97-AF65-F5344CB8AC3E}">
        <p14:creationId xmlns:p14="http://schemas.microsoft.com/office/powerpoint/2010/main" val="39976542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5F96A01-9BBD-4AF8-AD67-B4FEF7930245}" type="datetimeFigureOut">
              <a:rPr lang="en-GB" smtClean="0"/>
              <a:t>15/09/2025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4609BF8-A0C0-4974-8AD2-D7287745974B}" type="slidenum">
              <a:rPr lang="en-GB" smtClean="0"/>
              <a:t>‹#›</a:t>
            </a:fld>
            <a:endParaRPr lang="en-GB"/>
          </a:p>
        </p:txBody>
      </p:sp>
    </p:spTree>
    <p:extLst>
      <p:ext uri="{BB962C8B-B14F-4D97-AF65-F5344CB8AC3E}">
        <p14:creationId xmlns:p14="http://schemas.microsoft.com/office/powerpoint/2010/main" val="1793742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F96A01-9BBD-4AF8-AD67-B4FEF7930245}" type="datetimeFigureOut">
              <a:rPr lang="en-GB" smtClean="0"/>
              <a:t>15/09/2025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4609BF8-A0C0-4974-8AD2-D7287745974B}" type="slidenum">
              <a:rPr lang="en-GB" smtClean="0"/>
              <a:t>‹#›</a:t>
            </a:fld>
            <a:endParaRPr lang="en-GB"/>
          </a:p>
        </p:txBody>
      </p:sp>
    </p:spTree>
    <p:extLst>
      <p:ext uri="{BB962C8B-B14F-4D97-AF65-F5344CB8AC3E}">
        <p14:creationId xmlns:p14="http://schemas.microsoft.com/office/powerpoint/2010/main" val="39708469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5F96A01-9BBD-4AF8-AD67-B4FEF7930245}" type="datetimeFigureOut">
              <a:rPr lang="en-GB" smtClean="0"/>
              <a:t>15/09/2025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09BF8-A0C0-4974-8AD2-D7287745974B}" type="slidenum">
              <a:rPr lang="en-GB" smtClean="0"/>
              <a:t>‹#›</a:t>
            </a:fld>
            <a:endParaRPr lang="en-GB"/>
          </a:p>
        </p:txBody>
      </p:sp>
    </p:spTree>
    <p:extLst>
      <p:ext uri="{BB962C8B-B14F-4D97-AF65-F5344CB8AC3E}">
        <p14:creationId xmlns:p14="http://schemas.microsoft.com/office/powerpoint/2010/main" val="9594954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5F96A01-9BBD-4AF8-AD67-B4FEF7930245}" type="datetimeFigureOut">
              <a:rPr lang="en-GB" smtClean="0"/>
              <a:t>15/09/2025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09BF8-A0C0-4974-8AD2-D7287745974B}" type="slidenum">
              <a:rPr lang="en-GB" smtClean="0"/>
              <a:t>‹#›</a:t>
            </a:fld>
            <a:endParaRPr lang="en-GB"/>
          </a:p>
        </p:txBody>
      </p:sp>
    </p:spTree>
    <p:extLst>
      <p:ext uri="{BB962C8B-B14F-4D97-AF65-F5344CB8AC3E}">
        <p14:creationId xmlns:p14="http://schemas.microsoft.com/office/powerpoint/2010/main" val="36478260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F96A01-9BBD-4AF8-AD67-B4FEF7930245}" type="datetimeFigureOut">
              <a:rPr lang="en-GB" smtClean="0"/>
              <a:t>15/09/2025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09BF8-A0C0-4974-8AD2-D7287745974B}" type="slidenum">
              <a:rPr lang="en-GB" smtClean="0"/>
              <a:t>‹#›</a:t>
            </a:fld>
            <a:endParaRPr lang="en-GB"/>
          </a:p>
        </p:txBody>
      </p:sp>
    </p:spTree>
    <p:extLst>
      <p:ext uri="{BB962C8B-B14F-4D97-AF65-F5344CB8AC3E}">
        <p14:creationId xmlns:p14="http://schemas.microsoft.com/office/powerpoint/2010/main" val="34292988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F96A01-9BBD-4AF8-AD67-B4FEF7930245}" type="datetimeFigureOut">
              <a:rPr lang="en-GB" smtClean="0"/>
              <a:t>15/09/2025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09BF8-A0C0-4974-8AD2-D7287745974B}" type="slidenum">
              <a:rPr lang="en-GB" smtClean="0"/>
              <a:t>‹#›</a:t>
            </a:fld>
            <a:endParaRPr lang="en-GB"/>
          </a:p>
        </p:txBody>
      </p:sp>
    </p:spTree>
    <p:extLst>
      <p:ext uri="{BB962C8B-B14F-4D97-AF65-F5344CB8AC3E}">
        <p14:creationId xmlns:p14="http://schemas.microsoft.com/office/powerpoint/2010/main" val="40381964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6000" r="-6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5F96A01-9BBD-4AF8-AD67-B4FEF7930245}" type="datetimeFigureOut">
              <a:rPr lang="en-GB" smtClean="0"/>
              <a:t>15/09/2025</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609BF8-A0C0-4974-8AD2-D7287745974B}" type="slidenum">
              <a:rPr lang="en-GB" smtClean="0"/>
              <a:t>‹#›</a:t>
            </a:fld>
            <a:endParaRPr lang="en-GB"/>
          </a:p>
        </p:txBody>
      </p:sp>
    </p:spTree>
    <p:extLst>
      <p:ext uri="{BB962C8B-B14F-4D97-AF65-F5344CB8AC3E}">
        <p14:creationId xmlns:p14="http://schemas.microsoft.com/office/powerpoint/2010/main" val="177029669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stalbansprimaryschool.co.uk/uniform/"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256219"/>
            <a:ext cx="7772400" cy="1253744"/>
          </a:xfrm>
        </p:spPr>
        <p:txBody>
          <a:bodyPr/>
          <a:lstStyle/>
          <a:p>
            <a:r>
              <a:rPr lang="en-GB" b="1" dirty="0">
                <a:solidFill>
                  <a:srgbClr val="002060"/>
                </a:solidFill>
                <a:effectLst>
                  <a:outerShdw blurRad="38100" dist="38100" dir="2700000" algn="tl">
                    <a:srgbClr val="000000">
                      <a:alpha val="43137"/>
                    </a:srgbClr>
                  </a:outerShdw>
                </a:effectLst>
                <a:latin typeface="Calibri"/>
                <a:cs typeface="Calibri"/>
              </a:rPr>
              <a:t>Welcome to Year 1</a:t>
            </a:r>
          </a:p>
        </p:txBody>
      </p:sp>
      <p:sp>
        <p:nvSpPr>
          <p:cNvPr id="3" name="Subtitle 2"/>
          <p:cNvSpPr>
            <a:spLocks noGrp="1"/>
          </p:cNvSpPr>
          <p:nvPr>
            <p:ph type="subTitle" idx="1"/>
          </p:nvPr>
        </p:nvSpPr>
        <p:spPr>
          <a:xfrm>
            <a:off x="927100" y="3634908"/>
            <a:ext cx="7289800" cy="2100729"/>
          </a:xfrm>
        </p:spPr>
        <p:txBody>
          <a:bodyPr vert="horz" lIns="91440" tIns="45720" rIns="91440" bIns="45720" rtlCol="0" anchor="t">
            <a:noAutofit/>
          </a:bodyPr>
          <a:lstStyle/>
          <a:p>
            <a:pPr>
              <a:lnSpc>
                <a:spcPct val="100000"/>
              </a:lnSpc>
            </a:pPr>
            <a:r>
              <a:rPr lang="en-GB" sz="2800" dirty="0">
                <a:solidFill>
                  <a:srgbClr val="002060"/>
                </a:solidFill>
                <a:latin typeface="Calibri"/>
                <a:cs typeface="Calibri"/>
              </a:rPr>
              <a:t>Miss Maddison</a:t>
            </a:r>
          </a:p>
          <a:p>
            <a:pPr>
              <a:lnSpc>
                <a:spcPct val="100000"/>
              </a:lnSpc>
            </a:pPr>
            <a:r>
              <a:rPr lang="en-GB" sz="2800" dirty="0">
                <a:solidFill>
                  <a:srgbClr val="002060"/>
                </a:solidFill>
                <a:latin typeface="Calibri"/>
                <a:cs typeface="Calibri"/>
              </a:rPr>
              <a:t>Mrs Howard, Mrs Griffiths, Mr Norton, Mr Smith</a:t>
            </a:r>
            <a:endParaRPr lang="en-GB" sz="2800" dirty="0">
              <a:solidFill>
                <a:srgbClr val="002060"/>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906984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85AE4C08-5082-47E2-9710-E79066987AFF}"/>
              </a:ext>
            </a:extLst>
          </p:cNvPr>
          <p:cNvSpPr txBox="1">
            <a:spLocks/>
          </p:cNvSpPr>
          <p:nvPr/>
        </p:nvSpPr>
        <p:spPr>
          <a:xfrm>
            <a:off x="628650" y="365126"/>
            <a:ext cx="7886700" cy="1325563"/>
          </a:xfrm>
          <a:prstGeom prst="rect">
            <a:avLst/>
          </a:prstGeom>
        </p:spPr>
        <p:txBody>
          <a:bodyPr vert="horz" rtlCol="0" anchor="ctr">
            <a:normAutofit/>
            <a:scene3d>
              <a:camera prst="orthographicFront"/>
              <a:lightRig rig="soft" dir="t"/>
            </a:scene3d>
            <a:sp3d prstMaterial="softEdge">
              <a:bevelT w="25400" h="25400"/>
            </a:sp3d>
          </a:bodyPr>
          <a:lst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SassoonCRInfant" panose="02010503020300020003" pitchFamily="2" charset="0"/>
                <a:ea typeface="+mj-ea"/>
                <a:cs typeface="+mj-cs"/>
              </a:defRPr>
            </a:lvl1pPr>
            <a:extLst/>
          </a:lstStyle>
          <a:p>
            <a:r>
              <a:rPr lang="en-GB" sz="4400" dirty="0">
                <a:solidFill>
                  <a:srgbClr val="002060"/>
                </a:solidFill>
                <a:latin typeface="+mn-lt"/>
              </a:rPr>
              <a:t>Our School Values</a:t>
            </a:r>
          </a:p>
        </p:txBody>
      </p:sp>
      <p:sp>
        <p:nvSpPr>
          <p:cNvPr id="5" name="Rectangle: Rounded Corners 3">
            <a:extLst>
              <a:ext uri="{FF2B5EF4-FFF2-40B4-BE49-F238E27FC236}">
                <a16:creationId xmlns:a16="http://schemas.microsoft.com/office/drawing/2014/main" id="{6361222E-7DE1-462C-9BD9-2D1C35702E5B}"/>
              </a:ext>
            </a:extLst>
          </p:cNvPr>
          <p:cNvSpPr/>
          <p:nvPr/>
        </p:nvSpPr>
        <p:spPr>
          <a:xfrm>
            <a:off x="339828" y="355748"/>
            <a:ext cx="8464344" cy="6146504"/>
          </a:xfrm>
          <a:custGeom>
            <a:avLst/>
            <a:gdLst>
              <a:gd name="connsiteX0" fmla="*/ 0 w 8424000"/>
              <a:gd name="connsiteY0" fmla="*/ 1020020 h 6120000"/>
              <a:gd name="connsiteX1" fmla="*/ 1020020 w 8424000"/>
              <a:gd name="connsiteY1" fmla="*/ 0 h 6120000"/>
              <a:gd name="connsiteX2" fmla="*/ 7403980 w 8424000"/>
              <a:gd name="connsiteY2" fmla="*/ 0 h 6120000"/>
              <a:gd name="connsiteX3" fmla="*/ 8424000 w 8424000"/>
              <a:gd name="connsiteY3" fmla="*/ 1020020 h 6120000"/>
              <a:gd name="connsiteX4" fmla="*/ 8424000 w 8424000"/>
              <a:gd name="connsiteY4" fmla="*/ 5099980 h 6120000"/>
              <a:gd name="connsiteX5" fmla="*/ 7403980 w 8424000"/>
              <a:gd name="connsiteY5" fmla="*/ 6120000 h 6120000"/>
              <a:gd name="connsiteX6" fmla="*/ 1020020 w 8424000"/>
              <a:gd name="connsiteY6" fmla="*/ 6120000 h 6120000"/>
              <a:gd name="connsiteX7" fmla="*/ 0 w 8424000"/>
              <a:gd name="connsiteY7" fmla="*/ 5099980 h 6120000"/>
              <a:gd name="connsiteX8" fmla="*/ 0 w 8424000"/>
              <a:gd name="connsiteY8" fmla="*/ 1020020 h 6120000"/>
              <a:gd name="connsiteX0" fmla="*/ 0 w 8424000"/>
              <a:gd name="connsiteY0" fmla="*/ 1020020 h 6120000"/>
              <a:gd name="connsiteX1" fmla="*/ 1020020 w 8424000"/>
              <a:gd name="connsiteY1" fmla="*/ 0 h 6120000"/>
              <a:gd name="connsiteX2" fmla="*/ 7403980 w 8424000"/>
              <a:gd name="connsiteY2" fmla="*/ 0 h 6120000"/>
              <a:gd name="connsiteX3" fmla="*/ 8424000 w 8424000"/>
              <a:gd name="connsiteY3" fmla="*/ 582698 h 6120000"/>
              <a:gd name="connsiteX4" fmla="*/ 8424000 w 8424000"/>
              <a:gd name="connsiteY4" fmla="*/ 5099980 h 6120000"/>
              <a:gd name="connsiteX5" fmla="*/ 7403980 w 8424000"/>
              <a:gd name="connsiteY5" fmla="*/ 6120000 h 6120000"/>
              <a:gd name="connsiteX6" fmla="*/ 1020020 w 8424000"/>
              <a:gd name="connsiteY6" fmla="*/ 6120000 h 6120000"/>
              <a:gd name="connsiteX7" fmla="*/ 0 w 8424000"/>
              <a:gd name="connsiteY7" fmla="*/ 5099980 h 6120000"/>
              <a:gd name="connsiteX8" fmla="*/ 0 w 8424000"/>
              <a:gd name="connsiteY8" fmla="*/ 1020020 h 6120000"/>
              <a:gd name="connsiteX0" fmla="*/ 0 w 8450504"/>
              <a:gd name="connsiteY0" fmla="*/ 1020020 h 6120000"/>
              <a:gd name="connsiteX1" fmla="*/ 1020020 w 8450504"/>
              <a:gd name="connsiteY1" fmla="*/ 0 h 6120000"/>
              <a:gd name="connsiteX2" fmla="*/ 7403980 w 8450504"/>
              <a:gd name="connsiteY2" fmla="*/ 0 h 6120000"/>
              <a:gd name="connsiteX3" fmla="*/ 8450504 w 8450504"/>
              <a:gd name="connsiteY3" fmla="*/ 741724 h 6120000"/>
              <a:gd name="connsiteX4" fmla="*/ 8424000 w 8450504"/>
              <a:gd name="connsiteY4" fmla="*/ 5099980 h 6120000"/>
              <a:gd name="connsiteX5" fmla="*/ 7403980 w 8450504"/>
              <a:gd name="connsiteY5" fmla="*/ 6120000 h 6120000"/>
              <a:gd name="connsiteX6" fmla="*/ 1020020 w 8450504"/>
              <a:gd name="connsiteY6" fmla="*/ 6120000 h 6120000"/>
              <a:gd name="connsiteX7" fmla="*/ 0 w 8450504"/>
              <a:gd name="connsiteY7" fmla="*/ 5099980 h 6120000"/>
              <a:gd name="connsiteX8" fmla="*/ 0 w 8450504"/>
              <a:gd name="connsiteY8" fmla="*/ 1020020 h 6120000"/>
              <a:gd name="connsiteX0" fmla="*/ 0 w 8450504"/>
              <a:gd name="connsiteY0" fmla="*/ 1020020 h 6120000"/>
              <a:gd name="connsiteX1" fmla="*/ 1020020 w 8450504"/>
              <a:gd name="connsiteY1" fmla="*/ 0 h 6120000"/>
              <a:gd name="connsiteX2" fmla="*/ 7616014 w 8450504"/>
              <a:gd name="connsiteY2" fmla="*/ 0 h 6120000"/>
              <a:gd name="connsiteX3" fmla="*/ 8450504 w 8450504"/>
              <a:gd name="connsiteY3" fmla="*/ 741724 h 6120000"/>
              <a:gd name="connsiteX4" fmla="*/ 8424000 w 8450504"/>
              <a:gd name="connsiteY4" fmla="*/ 5099980 h 6120000"/>
              <a:gd name="connsiteX5" fmla="*/ 7403980 w 8450504"/>
              <a:gd name="connsiteY5" fmla="*/ 6120000 h 6120000"/>
              <a:gd name="connsiteX6" fmla="*/ 1020020 w 8450504"/>
              <a:gd name="connsiteY6" fmla="*/ 6120000 h 6120000"/>
              <a:gd name="connsiteX7" fmla="*/ 0 w 8450504"/>
              <a:gd name="connsiteY7" fmla="*/ 5099980 h 6120000"/>
              <a:gd name="connsiteX8" fmla="*/ 0 w 8450504"/>
              <a:gd name="connsiteY8" fmla="*/ 1020020 h 6120000"/>
              <a:gd name="connsiteX0" fmla="*/ 0 w 8450504"/>
              <a:gd name="connsiteY0" fmla="*/ 1020020 h 6120000"/>
              <a:gd name="connsiteX1" fmla="*/ 1020020 w 8450504"/>
              <a:gd name="connsiteY1" fmla="*/ 0 h 6120000"/>
              <a:gd name="connsiteX2" fmla="*/ 7708779 w 8450504"/>
              <a:gd name="connsiteY2" fmla="*/ 0 h 6120000"/>
              <a:gd name="connsiteX3" fmla="*/ 8450504 w 8450504"/>
              <a:gd name="connsiteY3" fmla="*/ 741724 h 6120000"/>
              <a:gd name="connsiteX4" fmla="*/ 8424000 w 8450504"/>
              <a:gd name="connsiteY4" fmla="*/ 5099980 h 6120000"/>
              <a:gd name="connsiteX5" fmla="*/ 7403980 w 8450504"/>
              <a:gd name="connsiteY5" fmla="*/ 6120000 h 6120000"/>
              <a:gd name="connsiteX6" fmla="*/ 1020020 w 8450504"/>
              <a:gd name="connsiteY6" fmla="*/ 6120000 h 6120000"/>
              <a:gd name="connsiteX7" fmla="*/ 0 w 8450504"/>
              <a:gd name="connsiteY7" fmla="*/ 5099980 h 6120000"/>
              <a:gd name="connsiteX8" fmla="*/ 0 w 8450504"/>
              <a:gd name="connsiteY8" fmla="*/ 1020020 h 6120000"/>
              <a:gd name="connsiteX0" fmla="*/ 0 w 8450504"/>
              <a:gd name="connsiteY0" fmla="*/ 1033272 h 6133252"/>
              <a:gd name="connsiteX1" fmla="*/ 1020020 w 8450504"/>
              <a:gd name="connsiteY1" fmla="*/ 13252 h 6133252"/>
              <a:gd name="connsiteX2" fmla="*/ 7761788 w 8450504"/>
              <a:gd name="connsiteY2" fmla="*/ 0 h 6133252"/>
              <a:gd name="connsiteX3" fmla="*/ 8450504 w 8450504"/>
              <a:gd name="connsiteY3" fmla="*/ 754976 h 6133252"/>
              <a:gd name="connsiteX4" fmla="*/ 8424000 w 8450504"/>
              <a:gd name="connsiteY4" fmla="*/ 5113232 h 6133252"/>
              <a:gd name="connsiteX5" fmla="*/ 7403980 w 8450504"/>
              <a:gd name="connsiteY5" fmla="*/ 6133252 h 6133252"/>
              <a:gd name="connsiteX6" fmla="*/ 1020020 w 8450504"/>
              <a:gd name="connsiteY6" fmla="*/ 6133252 h 6133252"/>
              <a:gd name="connsiteX7" fmla="*/ 0 w 8450504"/>
              <a:gd name="connsiteY7" fmla="*/ 5113232 h 6133252"/>
              <a:gd name="connsiteX8" fmla="*/ 0 w 8450504"/>
              <a:gd name="connsiteY8" fmla="*/ 1033272 h 6133252"/>
              <a:gd name="connsiteX0" fmla="*/ 0 w 8450504"/>
              <a:gd name="connsiteY0" fmla="*/ 1033272 h 6133252"/>
              <a:gd name="connsiteX1" fmla="*/ 1020020 w 8450504"/>
              <a:gd name="connsiteY1" fmla="*/ 13252 h 6133252"/>
              <a:gd name="connsiteX2" fmla="*/ 7761788 w 8450504"/>
              <a:gd name="connsiteY2" fmla="*/ 0 h 6133252"/>
              <a:gd name="connsiteX3" fmla="*/ 8450504 w 8450504"/>
              <a:gd name="connsiteY3" fmla="*/ 622454 h 6133252"/>
              <a:gd name="connsiteX4" fmla="*/ 8424000 w 8450504"/>
              <a:gd name="connsiteY4" fmla="*/ 5113232 h 6133252"/>
              <a:gd name="connsiteX5" fmla="*/ 7403980 w 8450504"/>
              <a:gd name="connsiteY5" fmla="*/ 6133252 h 6133252"/>
              <a:gd name="connsiteX6" fmla="*/ 1020020 w 8450504"/>
              <a:gd name="connsiteY6" fmla="*/ 6133252 h 6133252"/>
              <a:gd name="connsiteX7" fmla="*/ 0 w 8450504"/>
              <a:gd name="connsiteY7" fmla="*/ 5113232 h 6133252"/>
              <a:gd name="connsiteX8" fmla="*/ 0 w 8450504"/>
              <a:gd name="connsiteY8" fmla="*/ 1033272 h 6133252"/>
              <a:gd name="connsiteX0" fmla="*/ 0 w 8463756"/>
              <a:gd name="connsiteY0" fmla="*/ 569446 h 6133252"/>
              <a:gd name="connsiteX1" fmla="*/ 1033272 w 8463756"/>
              <a:gd name="connsiteY1" fmla="*/ 13252 h 6133252"/>
              <a:gd name="connsiteX2" fmla="*/ 7775040 w 8463756"/>
              <a:gd name="connsiteY2" fmla="*/ 0 h 6133252"/>
              <a:gd name="connsiteX3" fmla="*/ 8463756 w 8463756"/>
              <a:gd name="connsiteY3" fmla="*/ 622454 h 6133252"/>
              <a:gd name="connsiteX4" fmla="*/ 8437252 w 8463756"/>
              <a:gd name="connsiteY4" fmla="*/ 5113232 h 6133252"/>
              <a:gd name="connsiteX5" fmla="*/ 7417232 w 8463756"/>
              <a:gd name="connsiteY5" fmla="*/ 6133252 h 6133252"/>
              <a:gd name="connsiteX6" fmla="*/ 1033272 w 8463756"/>
              <a:gd name="connsiteY6" fmla="*/ 6133252 h 6133252"/>
              <a:gd name="connsiteX7" fmla="*/ 13252 w 8463756"/>
              <a:gd name="connsiteY7" fmla="*/ 5113232 h 6133252"/>
              <a:gd name="connsiteX8" fmla="*/ 0 w 8463756"/>
              <a:gd name="connsiteY8" fmla="*/ 569446 h 6133252"/>
              <a:gd name="connsiteX0" fmla="*/ 0 w 8463756"/>
              <a:gd name="connsiteY0" fmla="*/ 569447 h 6133253"/>
              <a:gd name="connsiteX1" fmla="*/ 595950 w 8463756"/>
              <a:gd name="connsiteY1" fmla="*/ 0 h 6133253"/>
              <a:gd name="connsiteX2" fmla="*/ 7775040 w 8463756"/>
              <a:gd name="connsiteY2" fmla="*/ 1 h 6133253"/>
              <a:gd name="connsiteX3" fmla="*/ 8463756 w 8463756"/>
              <a:gd name="connsiteY3" fmla="*/ 622455 h 6133253"/>
              <a:gd name="connsiteX4" fmla="*/ 8437252 w 8463756"/>
              <a:gd name="connsiteY4" fmla="*/ 5113233 h 6133253"/>
              <a:gd name="connsiteX5" fmla="*/ 7417232 w 8463756"/>
              <a:gd name="connsiteY5" fmla="*/ 6133253 h 6133253"/>
              <a:gd name="connsiteX6" fmla="*/ 1033272 w 8463756"/>
              <a:gd name="connsiteY6" fmla="*/ 6133253 h 6133253"/>
              <a:gd name="connsiteX7" fmla="*/ 13252 w 8463756"/>
              <a:gd name="connsiteY7" fmla="*/ 5113233 h 6133253"/>
              <a:gd name="connsiteX8" fmla="*/ 0 w 8463756"/>
              <a:gd name="connsiteY8" fmla="*/ 569447 h 6133253"/>
              <a:gd name="connsiteX0" fmla="*/ 0 w 8463756"/>
              <a:gd name="connsiteY0" fmla="*/ 569446 h 6133252"/>
              <a:gd name="connsiteX1" fmla="*/ 741724 w 8463756"/>
              <a:gd name="connsiteY1" fmla="*/ 13251 h 6133252"/>
              <a:gd name="connsiteX2" fmla="*/ 7775040 w 8463756"/>
              <a:gd name="connsiteY2" fmla="*/ 0 h 6133252"/>
              <a:gd name="connsiteX3" fmla="*/ 8463756 w 8463756"/>
              <a:gd name="connsiteY3" fmla="*/ 622454 h 6133252"/>
              <a:gd name="connsiteX4" fmla="*/ 8437252 w 8463756"/>
              <a:gd name="connsiteY4" fmla="*/ 5113232 h 6133252"/>
              <a:gd name="connsiteX5" fmla="*/ 7417232 w 8463756"/>
              <a:gd name="connsiteY5" fmla="*/ 6133252 h 6133252"/>
              <a:gd name="connsiteX6" fmla="*/ 1033272 w 8463756"/>
              <a:gd name="connsiteY6" fmla="*/ 6133252 h 6133252"/>
              <a:gd name="connsiteX7" fmla="*/ 13252 w 8463756"/>
              <a:gd name="connsiteY7" fmla="*/ 5113232 h 6133252"/>
              <a:gd name="connsiteX8" fmla="*/ 0 w 8463756"/>
              <a:gd name="connsiteY8" fmla="*/ 569446 h 6133252"/>
              <a:gd name="connsiteX0" fmla="*/ 1276 w 8451780"/>
              <a:gd name="connsiteY0" fmla="*/ 622454 h 6133252"/>
              <a:gd name="connsiteX1" fmla="*/ 729748 w 8451780"/>
              <a:gd name="connsiteY1" fmla="*/ 13251 h 6133252"/>
              <a:gd name="connsiteX2" fmla="*/ 7763064 w 8451780"/>
              <a:gd name="connsiteY2" fmla="*/ 0 h 6133252"/>
              <a:gd name="connsiteX3" fmla="*/ 8451780 w 8451780"/>
              <a:gd name="connsiteY3" fmla="*/ 622454 h 6133252"/>
              <a:gd name="connsiteX4" fmla="*/ 8425276 w 8451780"/>
              <a:gd name="connsiteY4" fmla="*/ 5113232 h 6133252"/>
              <a:gd name="connsiteX5" fmla="*/ 7405256 w 8451780"/>
              <a:gd name="connsiteY5" fmla="*/ 6133252 h 6133252"/>
              <a:gd name="connsiteX6" fmla="*/ 1021296 w 8451780"/>
              <a:gd name="connsiteY6" fmla="*/ 6133252 h 6133252"/>
              <a:gd name="connsiteX7" fmla="*/ 1276 w 8451780"/>
              <a:gd name="connsiteY7" fmla="*/ 5113232 h 6133252"/>
              <a:gd name="connsiteX8" fmla="*/ 1276 w 8451780"/>
              <a:gd name="connsiteY8" fmla="*/ 622454 h 6133252"/>
              <a:gd name="connsiteX0" fmla="*/ 1276 w 8451780"/>
              <a:gd name="connsiteY0" fmla="*/ 622454 h 6133252"/>
              <a:gd name="connsiteX1" fmla="*/ 729748 w 8451780"/>
              <a:gd name="connsiteY1" fmla="*/ 13251 h 6133252"/>
              <a:gd name="connsiteX2" fmla="*/ 7763064 w 8451780"/>
              <a:gd name="connsiteY2" fmla="*/ 0 h 6133252"/>
              <a:gd name="connsiteX3" fmla="*/ 8451780 w 8451780"/>
              <a:gd name="connsiteY3" fmla="*/ 622454 h 6133252"/>
              <a:gd name="connsiteX4" fmla="*/ 8425276 w 8451780"/>
              <a:gd name="connsiteY4" fmla="*/ 5457789 h 6133252"/>
              <a:gd name="connsiteX5" fmla="*/ 7405256 w 8451780"/>
              <a:gd name="connsiteY5" fmla="*/ 6133252 h 6133252"/>
              <a:gd name="connsiteX6" fmla="*/ 1021296 w 8451780"/>
              <a:gd name="connsiteY6" fmla="*/ 6133252 h 6133252"/>
              <a:gd name="connsiteX7" fmla="*/ 1276 w 8451780"/>
              <a:gd name="connsiteY7" fmla="*/ 5113232 h 6133252"/>
              <a:gd name="connsiteX8" fmla="*/ 1276 w 8451780"/>
              <a:gd name="connsiteY8" fmla="*/ 622454 h 6133252"/>
              <a:gd name="connsiteX0" fmla="*/ 1276 w 8451780"/>
              <a:gd name="connsiteY0" fmla="*/ 622454 h 6146504"/>
              <a:gd name="connsiteX1" fmla="*/ 729748 w 8451780"/>
              <a:gd name="connsiteY1" fmla="*/ 13251 h 6146504"/>
              <a:gd name="connsiteX2" fmla="*/ 7763064 w 8451780"/>
              <a:gd name="connsiteY2" fmla="*/ 0 h 6146504"/>
              <a:gd name="connsiteX3" fmla="*/ 8451780 w 8451780"/>
              <a:gd name="connsiteY3" fmla="*/ 622454 h 6146504"/>
              <a:gd name="connsiteX4" fmla="*/ 8425276 w 8451780"/>
              <a:gd name="connsiteY4" fmla="*/ 5457789 h 6146504"/>
              <a:gd name="connsiteX5" fmla="*/ 7776317 w 8451780"/>
              <a:gd name="connsiteY5" fmla="*/ 6146504 h 6146504"/>
              <a:gd name="connsiteX6" fmla="*/ 1021296 w 8451780"/>
              <a:gd name="connsiteY6" fmla="*/ 6133252 h 6146504"/>
              <a:gd name="connsiteX7" fmla="*/ 1276 w 8451780"/>
              <a:gd name="connsiteY7" fmla="*/ 5113232 h 6146504"/>
              <a:gd name="connsiteX8" fmla="*/ 1276 w 8451780"/>
              <a:gd name="connsiteY8" fmla="*/ 622454 h 6146504"/>
              <a:gd name="connsiteX0" fmla="*/ 1276 w 8451780"/>
              <a:gd name="connsiteY0" fmla="*/ 622454 h 6146504"/>
              <a:gd name="connsiteX1" fmla="*/ 636983 w 8451780"/>
              <a:gd name="connsiteY1" fmla="*/ 13251 h 6146504"/>
              <a:gd name="connsiteX2" fmla="*/ 7763064 w 8451780"/>
              <a:gd name="connsiteY2" fmla="*/ 0 h 6146504"/>
              <a:gd name="connsiteX3" fmla="*/ 8451780 w 8451780"/>
              <a:gd name="connsiteY3" fmla="*/ 622454 h 6146504"/>
              <a:gd name="connsiteX4" fmla="*/ 8425276 w 8451780"/>
              <a:gd name="connsiteY4" fmla="*/ 5457789 h 6146504"/>
              <a:gd name="connsiteX5" fmla="*/ 7776317 w 8451780"/>
              <a:gd name="connsiteY5" fmla="*/ 6146504 h 6146504"/>
              <a:gd name="connsiteX6" fmla="*/ 1021296 w 8451780"/>
              <a:gd name="connsiteY6" fmla="*/ 6133252 h 6146504"/>
              <a:gd name="connsiteX7" fmla="*/ 1276 w 8451780"/>
              <a:gd name="connsiteY7" fmla="*/ 5113232 h 6146504"/>
              <a:gd name="connsiteX8" fmla="*/ 1276 w 8451780"/>
              <a:gd name="connsiteY8" fmla="*/ 622454 h 6146504"/>
              <a:gd name="connsiteX0" fmla="*/ 1276 w 8451780"/>
              <a:gd name="connsiteY0" fmla="*/ 622454 h 6146504"/>
              <a:gd name="connsiteX1" fmla="*/ 636983 w 8451780"/>
              <a:gd name="connsiteY1" fmla="*/ 13251 h 6146504"/>
              <a:gd name="connsiteX2" fmla="*/ 7869081 w 8451780"/>
              <a:gd name="connsiteY2" fmla="*/ 0 h 6146504"/>
              <a:gd name="connsiteX3" fmla="*/ 8451780 w 8451780"/>
              <a:gd name="connsiteY3" fmla="*/ 622454 h 6146504"/>
              <a:gd name="connsiteX4" fmla="*/ 8425276 w 8451780"/>
              <a:gd name="connsiteY4" fmla="*/ 5457789 h 6146504"/>
              <a:gd name="connsiteX5" fmla="*/ 7776317 w 8451780"/>
              <a:gd name="connsiteY5" fmla="*/ 6146504 h 6146504"/>
              <a:gd name="connsiteX6" fmla="*/ 1021296 w 8451780"/>
              <a:gd name="connsiteY6" fmla="*/ 6133252 h 6146504"/>
              <a:gd name="connsiteX7" fmla="*/ 1276 w 8451780"/>
              <a:gd name="connsiteY7" fmla="*/ 5113232 h 6146504"/>
              <a:gd name="connsiteX8" fmla="*/ 1276 w 8451780"/>
              <a:gd name="connsiteY8" fmla="*/ 622454 h 6146504"/>
              <a:gd name="connsiteX0" fmla="*/ 1276 w 8451780"/>
              <a:gd name="connsiteY0" fmla="*/ 622454 h 6146504"/>
              <a:gd name="connsiteX1" fmla="*/ 636983 w 8451780"/>
              <a:gd name="connsiteY1" fmla="*/ 13251 h 6146504"/>
              <a:gd name="connsiteX2" fmla="*/ 7869081 w 8451780"/>
              <a:gd name="connsiteY2" fmla="*/ 0 h 6146504"/>
              <a:gd name="connsiteX3" fmla="*/ 8451780 w 8451780"/>
              <a:gd name="connsiteY3" fmla="*/ 622454 h 6146504"/>
              <a:gd name="connsiteX4" fmla="*/ 8425276 w 8451780"/>
              <a:gd name="connsiteY4" fmla="*/ 5457789 h 6146504"/>
              <a:gd name="connsiteX5" fmla="*/ 7776317 w 8451780"/>
              <a:gd name="connsiteY5" fmla="*/ 6146504 h 6146504"/>
              <a:gd name="connsiteX6" fmla="*/ 636983 w 8451780"/>
              <a:gd name="connsiteY6" fmla="*/ 6133252 h 6146504"/>
              <a:gd name="connsiteX7" fmla="*/ 1276 w 8451780"/>
              <a:gd name="connsiteY7" fmla="*/ 5113232 h 6146504"/>
              <a:gd name="connsiteX8" fmla="*/ 1276 w 8451780"/>
              <a:gd name="connsiteY8" fmla="*/ 622454 h 6146504"/>
              <a:gd name="connsiteX0" fmla="*/ 1276 w 8451780"/>
              <a:gd name="connsiteY0" fmla="*/ 622454 h 6146504"/>
              <a:gd name="connsiteX1" fmla="*/ 636983 w 8451780"/>
              <a:gd name="connsiteY1" fmla="*/ 13251 h 6146504"/>
              <a:gd name="connsiteX2" fmla="*/ 7869081 w 8451780"/>
              <a:gd name="connsiteY2" fmla="*/ 0 h 6146504"/>
              <a:gd name="connsiteX3" fmla="*/ 8451780 w 8451780"/>
              <a:gd name="connsiteY3" fmla="*/ 622454 h 6146504"/>
              <a:gd name="connsiteX4" fmla="*/ 8425276 w 8451780"/>
              <a:gd name="connsiteY4" fmla="*/ 5457789 h 6146504"/>
              <a:gd name="connsiteX5" fmla="*/ 7776317 w 8451780"/>
              <a:gd name="connsiteY5" fmla="*/ 6146504 h 6146504"/>
              <a:gd name="connsiteX6" fmla="*/ 636983 w 8451780"/>
              <a:gd name="connsiteY6" fmla="*/ 6133252 h 6146504"/>
              <a:gd name="connsiteX7" fmla="*/ 1276 w 8451780"/>
              <a:gd name="connsiteY7" fmla="*/ 5471041 h 6146504"/>
              <a:gd name="connsiteX8" fmla="*/ 1276 w 8451780"/>
              <a:gd name="connsiteY8" fmla="*/ 622454 h 6146504"/>
              <a:gd name="connsiteX0" fmla="*/ 40040 w 8490544"/>
              <a:gd name="connsiteY0" fmla="*/ 622454 h 6146504"/>
              <a:gd name="connsiteX1" fmla="*/ 675747 w 8490544"/>
              <a:gd name="connsiteY1" fmla="*/ 13251 h 6146504"/>
              <a:gd name="connsiteX2" fmla="*/ 7907845 w 8490544"/>
              <a:gd name="connsiteY2" fmla="*/ 0 h 6146504"/>
              <a:gd name="connsiteX3" fmla="*/ 8490544 w 8490544"/>
              <a:gd name="connsiteY3" fmla="*/ 622454 h 6146504"/>
              <a:gd name="connsiteX4" fmla="*/ 8464040 w 8490544"/>
              <a:gd name="connsiteY4" fmla="*/ 5457789 h 6146504"/>
              <a:gd name="connsiteX5" fmla="*/ 7815081 w 8490544"/>
              <a:gd name="connsiteY5" fmla="*/ 6146504 h 6146504"/>
              <a:gd name="connsiteX6" fmla="*/ 675747 w 8490544"/>
              <a:gd name="connsiteY6" fmla="*/ 6133252 h 6146504"/>
              <a:gd name="connsiteX7" fmla="*/ 284 w 8490544"/>
              <a:gd name="connsiteY7" fmla="*/ 5550554 h 6146504"/>
              <a:gd name="connsiteX8" fmla="*/ 40040 w 8490544"/>
              <a:gd name="connsiteY8" fmla="*/ 622454 h 6146504"/>
              <a:gd name="connsiteX0" fmla="*/ 13840 w 8464344"/>
              <a:gd name="connsiteY0" fmla="*/ 622454 h 6146504"/>
              <a:gd name="connsiteX1" fmla="*/ 649547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788881 w 8464344"/>
              <a:gd name="connsiteY5" fmla="*/ 6146504 h 6146504"/>
              <a:gd name="connsiteX6" fmla="*/ 649547 w 8464344"/>
              <a:gd name="connsiteY6" fmla="*/ 6133252 h 6146504"/>
              <a:gd name="connsiteX7" fmla="*/ 588 w 8464344"/>
              <a:gd name="connsiteY7" fmla="*/ 5563806 h 6146504"/>
              <a:gd name="connsiteX8" fmla="*/ 13840 w 8464344"/>
              <a:gd name="connsiteY8" fmla="*/ 622454 h 6146504"/>
              <a:gd name="connsiteX0" fmla="*/ 13840 w 8464344"/>
              <a:gd name="connsiteY0" fmla="*/ 622454 h 6146504"/>
              <a:gd name="connsiteX1" fmla="*/ 649547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841889 w 8464344"/>
              <a:gd name="connsiteY5" fmla="*/ 6146504 h 6146504"/>
              <a:gd name="connsiteX6" fmla="*/ 649547 w 8464344"/>
              <a:gd name="connsiteY6" fmla="*/ 6133252 h 6146504"/>
              <a:gd name="connsiteX7" fmla="*/ 588 w 8464344"/>
              <a:gd name="connsiteY7" fmla="*/ 5563806 h 6146504"/>
              <a:gd name="connsiteX8" fmla="*/ 13840 w 8464344"/>
              <a:gd name="connsiteY8" fmla="*/ 622454 h 6146504"/>
              <a:gd name="connsiteX0" fmla="*/ 13840 w 8464344"/>
              <a:gd name="connsiteY0" fmla="*/ 622454 h 6146504"/>
              <a:gd name="connsiteX1" fmla="*/ 649547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841889 w 8464344"/>
              <a:gd name="connsiteY5" fmla="*/ 6146504 h 6146504"/>
              <a:gd name="connsiteX6" fmla="*/ 596538 w 8464344"/>
              <a:gd name="connsiteY6" fmla="*/ 6133252 h 6146504"/>
              <a:gd name="connsiteX7" fmla="*/ 588 w 8464344"/>
              <a:gd name="connsiteY7" fmla="*/ 5563806 h 6146504"/>
              <a:gd name="connsiteX8" fmla="*/ 13840 w 8464344"/>
              <a:gd name="connsiteY8" fmla="*/ 622454 h 6146504"/>
              <a:gd name="connsiteX0" fmla="*/ 13840 w 8464344"/>
              <a:gd name="connsiteY0" fmla="*/ 622454 h 6146504"/>
              <a:gd name="connsiteX1" fmla="*/ 649547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841889 w 8464344"/>
              <a:gd name="connsiteY5" fmla="*/ 6146504 h 6146504"/>
              <a:gd name="connsiteX6" fmla="*/ 596538 w 8464344"/>
              <a:gd name="connsiteY6" fmla="*/ 6133252 h 6146504"/>
              <a:gd name="connsiteX7" fmla="*/ 588 w 8464344"/>
              <a:gd name="connsiteY7" fmla="*/ 5563806 h 6146504"/>
              <a:gd name="connsiteX8" fmla="*/ 13840 w 8464344"/>
              <a:gd name="connsiteY8" fmla="*/ 622454 h 6146504"/>
              <a:gd name="connsiteX0" fmla="*/ 13840 w 8464344"/>
              <a:gd name="connsiteY0" fmla="*/ 622454 h 6146504"/>
              <a:gd name="connsiteX1" fmla="*/ 649547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841889 w 8464344"/>
              <a:gd name="connsiteY5" fmla="*/ 6146504 h 6146504"/>
              <a:gd name="connsiteX6" fmla="*/ 596538 w 8464344"/>
              <a:gd name="connsiteY6" fmla="*/ 6133252 h 6146504"/>
              <a:gd name="connsiteX7" fmla="*/ 588 w 8464344"/>
              <a:gd name="connsiteY7" fmla="*/ 5563806 h 6146504"/>
              <a:gd name="connsiteX8" fmla="*/ 13840 w 8464344"/>
              <a:gd name="connsiteY8" fmla="*/ 622454 h 6146504"/>
              <a:gd name="connsiteX0" fmla="*/ 13840 w 8464344"/>
              <a:gd name="connsiteY0" fmla="*/ 622454 h 6146504"/>
              <a:gd name="connsiteX1" fmla="*/ 623043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841889 w 8464344"/>
              <a:gd name="connsiteY5" fmla="*/ 6146504 h 6146504"/>
              <a:gd name="connsiteX6" fmla="*/ 596538 w 8464344"/>
              <a:gd name="connsiteY6" fmla="*/ 6133252 h 6146504"/>
              <a:gd name="connsiteX7" fmla="*/ 588 w 8464344"/>
              <a:gd name="connsiteY7" fmla="*/ 5563806 h 6146504"/>
              <a:gd name="connsiteX8" fmla="*/ 13840 w 8464344"/>
              <a:gd name="connsiteY8" fmla="*/ 622454 h 6146504"/>
              <a:gd name="connsiteX0" fmla="*/ 13840 w 8464344"/>
              <a:gd name="connsiteY0" fmla="*/ 622454 h 6146504"/>
              <a:gd name="connsiteX1" fmla="*/ 623043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841889 w 8464344"/>
              <a:gd name="connsiteY5" fmla="*/ 6146504 h 6146504"/>
              <a:gd name="connsiteX6" fmla="*/ 596538 w 8464344"/>
              <a:gd name="connsiteY6" fmla="*/ 6133252 h 6146504"/>
              <a:gd name="connsiteX7" fmla="*/ 588 w 8464344"/>
              <a:gd name="connsiteY7" fmla="*/ 5563806 h 6146504"/>
              <a:gd name="connsiteX8" fmla="*/ 13840 w 8464344"/>
              <a:gd name="connsiteY8" fmla="*/ 622454 h 6146504"/>
              <a:gd name="connsiteX0" fmla="*/ 13840 w 8464344"/>
              <a:gd name="connsiteY0" fmla="*/ 622454 h 6146504"/>
              <a:gd name="connsiteX1" fmla="*/ 623043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841889 w 8464344"/>
              <a:gd name="connsiteY5" fmla="*/ 6146504 h 6146504"/>
              <a:gd name="connsiteX6" fmla="*/ 596538 w 8464344"/>
              <a:gd name="connsiteY6" fmla="*/ 6133252 h 6146504"/>
              <a:gd name="connsiteX7" fmla="*/ 588 w 8464344"/>
              <a:gd name="connsiteY7" fmla="*/ 5563806 h 6146504"/>
              <a:gd name="connsiteX8" fmla="*/ 13840 w 8464344"/>
              <a:gd name="connsiteY8" fmla="*/ 622454 h 6146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464344" h="6146504">
                <a:moveTo>
                  <a:pt x="13840" y="622454"/>
                </a:moveTo>
                <a:cubicBezTo>
                  <a:pt x="13840" y="59113"/>
                  <a:pt x="59702" y="13251"/>
                  <a:pt x="623043" y="13251"/>
                </a:cubicBezTo>
                <a:lnTo>
                  <a:pt x="7881645" y="0"/>
                </a:lnTo>
                <a:cubicBezTo>
                  <a:pt x="8444986" y="0"/>
                  <a:pt x="8464344" y="59113"/>
                  <a:pt x="8464344" y="622454"/>
                </a:cubicBezTo>
                <a:lnTo>
                  <a:pt x="8437840" y="5457789"/>
                </a:lnTo>
                <a:cubicBezTo>
                  <a:pt x="8437840" y="6021130"/>
                  <a:pt x="8405230" y="6146504"/>
                  <a:pt x="7841889" y="6146504"/>
                </a:cubicBezTo>
                <a:lnTo>
                  <a:pt x="596538" y="6133252"/>
                </a:lnTo>
                <a:cubicBezTo>
                  <a:pt x="33197" y="6133252"/>
                  <a:pt x="588" y="6127147"/>
                  <a:pt x="588" y="5563806"/>
                </a:cubicBezTo>
                <a:cubicBezTo>
                  <a:pt x="-3829" y="4049211"/>
                  <a:pt x="18257" y="2137049"/>
                  <a:pt x="13840" y="622454"/>
                </a:cubicBezTo>
                <a:close/>
              </a:path>
            </a:pathLst>
          </a:custGeom>
          <a:no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TextBox 10">
            <a:extLst>
              <a:ext uri="{FF2B5EF4-FFF2-40B4-BE49-F238E27FC236}">
                <a16:creationId xmlns:a16="http://schemas.microsoft.com/office/drawing/2014/main" id="{7EA98EB4-DE94-49CC-A0D2-E43BADFB8355}"/>
              </a:ext>
            </a:extLst>
          </p:cNvPr>
          <p:cNvSpPr txBox="1"/>
          <p:nvPr/>
        </p:nvSpPr>
        <p:spPr>
          <a:xfrm>
            <a:off x="262890" y="1693548"/>
            <a:ext cx="8700516" cy="5016758"/>
          </a:xfrm>
          <a:prstGeom prst="rect">
            <a:avLst/>
          </a:prstGeom>
          <a:noFill/>
        </p:spPr>
        <p:txBody>
          <a:bodyPr wrap="square" lIns="91440" tIns="45720" rIns="91440" bIns="45720" rtlCol="0" anchor="t">
            <a:spAutoFit/>
          </a:bodyPr>
          <a:lstStyle/>
          <a:p>
            <a:r>
              <a:rPr lang="en-GB" sz="3200" dirty="0">
                <a:solidFill>
                  <a:srgbClr val="002060"/>
                </a:solidFill>
                <a:latin typeface="Calibri"/>
                <a:cs typeface="Calibri"/>
              </a:rPr>
              <a:t>Love -  we will show love by putting others before ourselves.</a:t>
            </a:r>
            <a:endParaRPr lang="en-GB" sz="3200" dirty="0">
              <a:solidFill>
                <a:srgbClr val="002060"/>
              </a:solidFill>
              <a:latin typeface="Calibri" panose="020F0502020204030204" pitchFamily="34" charset="0"/>
              <a:cs typeface="Calibri" panose="020F0502020204030204" pitchFamily="34" charset="0"/>
            </a:endParaRPr>
          </a:p>
          <a:p>
            <a:pPr>
              <a:spcBef>
                <a:spcPct val="0"/>
              </a:spcBef>
            </a:pPr>
            <a:r>
              <a:rPr lang="en-GB" sz="3200" dirty="0">
                <a:solidFill>
                  <a:srgbClr val="002060"/>
                </a:solidFill>
                <a:latin typeface="Calibri"/>
                <a:cs typeface="Calibri"/>
              </a:rPr>
              <a:t>        </a:t>
            </a:r>
            <a:endParaRPr lang="en-GB" sz="3200" dirty="0">
              <a:solidFill>
                <a:srgbClr val="002060"/>
              </a:solidFill>
              <a:latin typeface="Calibri" panose="020F0502020204030204" pitchFamily="34" charset="0"/>
              <a:cs typeface="Calibri" panose="020F0502020204030204" pitchFamily="34" charset="0"/>
            </a:endParaRPr>
          </a:p>
          <a:p>
            <a:pPr>
              <a:spcBef>
                <a:spcPct val="0"/>
              </a:spcBef>
            </a:pPr>
            <a:r>
              <a:rPr lang="en-GB" sz="3200" dirty="0">
                <a:solidFill>
                  <a:srgbClr val="002060"/>
                </a:solidFill>
                <a:latin typeface="Calibri"/>
                <a:cs typeface="Calibri"/>
              </a:rPr>
              <a:t>Courage – we will commit to what is right and true, persevere when we are challenged and we will not be discouraged.</a:t>
            </a:r>
            <a:endParaRPr lang="en-GB" sz="3200" dirty="0">
              <a:solidFill>
                <a:srgbClr val="000000"/>
              </a:solidFill>
              <a:latin typeface="Calibri"/>
              <a:cs typeface="Calibri"/>
            </a:endParaRPr>
          </a:p>
          <a:p>
            <a:endParaRPr lang="en-GB" sz="3200" dirty="0">
              <a:solidFill>
                <a:srgbClr val="002060"/>
              </a:solidFill>
              <a:latin typeface="Calibri"/>
              <a:cs typeface="Calibri"/>
            </a:endParaRPr>
          </a:p>
          <a:p>
            <a:r>
              <a:rPr lang="en-GB" sz="3200" dirty="0">
                <a:solidFill>
                  <a:srgbClr val="002060"/>
                </a:solidFill>
                <a:latin typeface="Calibri"/>
                <a:cs typeface="Calibri"/>
              </a:rPr>
              <a:t>Fellowship - we will work together to achieve shared goals. Overcoming and celebrating our differences.</a:t>
            </a:r>
            <a:endParaRPr lang="en-GB" sz="3200" dirty="0">
              <a:solidFill>
                <a:srgbClr val="000000"/>
              </a:solidFill>
              <a:latin typeface="Calibri"/>
              <a:cs typeface="Calibri"/>
            </a:endParaRPr>
          </a:p>
        </p:txBody>
      </p:sp>
    </p:spTree>
    <p:extLst>
      <p:ext uri="{BB962C8B-B14F-4D97-AF65-F5344CB8AC3E}">
        <p14:creationId xmlns:p14="http://schemas.microsoft.com/office/powerpoint/2010/main" val="2568753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85AE4C08-5082-47E2-9710-E79066987AFF}"/>
              </a:ext>
            </a:extLst>
          </p:cNvPr>
          <p:cNvSpPr txBox="1">
            <a:spLocks/>
          </p:cNvSpPr>
          <p:nvPr/>
        </p:nvSpPr>
        <p:spPr>
          <a:xfrm>
            <a:off x="628650" y="365126"/>
            <a:ext cx="7886700" cy="1325563"/>
          </a:xfrm>
          <a:prstGeom prst="rect">
            <a:avLst/>
          </a:prstGeom>
        </p:spPr>
        <p:txBody>
          <a:bodyPr vert="horz" rtlCol="0" anchor="ctr">
            <a:normAutofit/>
            <a:scene3d>
              <a:camera prst="orthographicFront"/>
              <a:lightRig rig="soft" dir="t"/>
            </a:scene3d>
            <a:sp3d prstMaterial="softEdge">
              <a:bevelT w="25400" h="25400"/>
            </a:sp3d>
          </a:bodyPr>
          <a:lst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SassoonCRInfant" panose="02010503020300020003" pitchFamily="2" charset="0"/>
                <a:ea typeface="+mj-ea"/>
                <a:cs typeface="+mj-cs"/>
              </a:defRPr>
            </a:lvl1pPr>
            <a:extLst/>
          </a:lstStyle>
          <a:p>
            <a:r>
              <a:rPr lang="en-GB" sz="4400" dirty="0">
                <a:solidFill>
                  <a:srgbClr val="002060"/>
                </a:solidFill>
                <a:latin typeface="+mn-lt"/>
              </a:rPr>
              <a:t>Class Philosophy</a:t>
            </a:r>
          </a:p>
        </p:txBody>
      </p:sp>
      <p:sp>
        <p:nvSpPr>
          <p:cNvPr id="5" name="Rectangle: Rounded Corners 3">
            <a:extLst>
              <a:ext uri="{FF2B5EF4-FFF2-40B4-BE49-F238E27FC236}">
                <a16:creationId xmlns:a16="http://schemas.microsoft.com/office/drawing/2014/main" id="{6361222E-7DE1-462C-9BD9-2D1C35702E5B}"/>
              </a:ext>
            </a:extLst>
          </p:cNvPr>
          <p:cNvSpPr/>
          <p:nvPr/>
        </p:nvSpPr>
        <p:spPr>
          <a:xfrm>
            <a:off x="339828" y="355748"/>
            <a:ext cx="8464344" cy="6146504"/>
          </a:xfrm>
          <a:custGeom>
            <a:avLst/>
            <a:gdLst>
              <a:gd name="connsiteX0" fmla="*/ 0 w 8424000"/>
              <a:gd name="connsiteY0" fmla="*/ 1020020 h 6120000"/>
              <a:gd name="connsiteX1" fmla="*/ 1020020 w 8424000"/>
              <a:gd name="connsiteY1" fmla="*/ 0 h 6120000"/>
              <a:gd name="connsiteX2" fmla="*/ 7403980 w 8424000"/>
              <a:gd name="connsiteY2" fmla="*/ 0 h 6120000"/>
              <a:gd name="connsiteX3" fmla="*/ 8424000 w 8424000"/>
              <a:gd name="connsiteY3" fmla="*/ 1020020 h 6120000"/>
              <a:gd name="connsiteX4" fmla="*/ 8424000 w 8424000"/>
              <a:gd name="connsiteY4" fmla="*/ 5099980 h 6120000"/>
              <a:gd name="connsiteX5" fmla="*/ 7403980 w 8424000"/>
              <a:gd name="connsiteY5" fmla="*/ 6120000 h 6120000"/>
              <a:gd name="connsiteX6" fmla="*/ 1020020 w 8424000"/>
              <a:gd name="connsiteY6" fmla="*/ 6120000 h 6120000"/>
              <a:gd name="connsiteX7" fmla="*/ 0 w 8424000"/>
              <a:gd name="connsiteY7" fmla="*/ 5099980 h 6120000"/>
              <a:gd name="connsiteX8" fmla="*/ 0 w 8424000"/>
              <a:gd name="connsiteY8" fmla="*/ 1020020 h 6120000"/>
              <a:gd name="connsiteX0" fmla="*/ 0 w 8424000"/>
              <a:gd name="connsiteY0" fmla="*/ 1020020 h 6120000"/>
              <a:gd name="connsiteX1" fmla="*/ 1020020 w 8424000"/>
              <a:gd name="connsiteY1" fmla="*/ 0 h 6120000"/>
              <a:gd name="connsiteX2" fmla="*/ 7403980 w 8424000"/>
              <a:gd name="connsiteY2" fmla="*/ 0 h 6120000"/>
              <a:gd name="connsiteX3" fmla="*/ 8424000 w 8424000"/>
              <a:gd name="connsiteY3" fmla="*/ 582698 h 6120000"/>
              <a:gd name="connsiteX4" fmla="*/ 8424000 w 8424000"/>
              <a:gd name="connsiteY4" fmla="*/ 5099980 h 6120000"/>
              <a:gd name="connsiteX5" fmla="*/ 7403980 w 8424000"/>
              <a:gd name="connsiteY5" fmla="*/ 6120000 h 6120000"/>
              <a:gd name="connsiteX6" fmla="*/ 1020020 w 8424000"/>
              <a:gd name="connsiteY6" fmla="*/ 6120000 h 6120000"/>
              <a:gd name="connsiteX7" fmla="*/ 0 w 8424000"/>
              <a:gd name="connsiteY7" fmla="*/ 5099980 h 6120000"/>
              <a:gd name="connsiteX8" fmla="*/ 0 w 8424000"/>
              <a:gd name="connsiteY8" fmla="*/ 1020020 h 6120000"/>
              <a:gd name="connsiteX0" fmla="*/ 0 w 8450504"/>
              <a:gd name="connsiteY0" fmla="*/ 1020020 h 6120000"/>
              <a:gd name="connsiteX1" fmla="*/ 1020020 w 8450504"/>
              <a:gd name="connsiteY1" fmla="*/ 0 h 6120000"/>
              <a:gd name="connsiteX2" fmla="*/ 7403980 w 8450504"/>
              <a:gd name="connsiteY2" fmla="*/ 0 h 6120000"/>
              <a:gd name="connsiteX3" fmla="*/ 8450504 w 8450504"/>
              <a:gd name="connsiteY3" fmla="*/ 741724 h 6120000"/>
              <a:gd name="connsiteX4" fmla="*/ 8424000 w 8450504"/>
              <a:gd name="connsiteY4" fmla="*/ 5099980 h 6120000"/>
              <a:gd name="connsiteX5" fmla="*/ 7403980 w 8450504"/>
              <a:gd name="connsiteY5" fmla="*/ 6120000 h 6120000"/>
              <a:gd name="connsiteX6" fmla="*/ 1020020 w 8450504"/>
              <a:gd name="connsiteY6" fmla="*/ 6120000 h 6120000"/>
              <a:gd name="connsiteX7" fmla="*/ 0 w 8450504"/>
              <a:gd name="connsiteY7" fmla="*/ 5099980 h 6120000"/>
              <a:gd name="connsiteX8" fmla="*/ 0 w 8450504"/>
              <a:gd name="connsiteY8" fmla="*/ 1020020 h 6120000"/>
              <a:gd name="connsiteX0" fmla="*/ 0 w 8450504"/>
              <a:gd name="connsiteY0" fmla="*/ 1020020 h 6120000"/>
              <a:gd name="connsiteX1" fmla="*/ 1020020 w 8450504"/>
              <a:gd name="connsiteY1" fmla="*/ 0 h 6120000"/>
              <a:gd name="connsiteX2" fmla="*/ 7616014 w 8450504"/>
              <a:gd name="connsiteY2" fmla="*/ 0 h 6120000"/>
              <a:gd name="connsiteX3" fmla="*/ 8450504 w 8450504"/>
              <a:gd name="connsiteY3" fmla="*/ 741724 h 6120000"/>
              <a:gd name="connsiteX4" fmla="*/ 8424000 w 8450504"/>
              <a:gd name="connsiteY4" fmla="*/ 5099980 h 6120000"/>
              <a:gd name="connsiteX5" fmla="*/ 7403980 w 8450504"/>
              <a:gd name="connsiteY5" fmla="*/ 6120000 h 6120000"/>
              <a:gd name="connsiteX6" fmla="*/ 1020020 w 8450504"/>
              <a:gd name="connsiteY6" fmla="*/ 6120000 h 6120000"/>
              <a:gd name="connsiteX7" fmla="*/ 0 w 8450504"/>
              <a:gd name="connsiteY7" fmla="*/ 5099980 h 6120000"/>
              <a:gd name="connsiteX8" fmla="*/ 0 w 8450504"/>
              <a:gd name="connsiteY8" fmla="*/ 1020020 h 6120000"/>
              <a:gd name="connsiteX0" fmla="*/ 0 w 8450504"/>
              <a:gd name="connsiteY0" fmla="*/ 1020020 h 6120000"/>
              <a:gd name="connsiteX1" fmla="*/ 1020020 w 8450504"/>
              <a:gd name="connsiteY1" fmla="*/ 0 h 6120000"/>
              <a:gd name="connsiteX2" fmla="*/ 7708779 w 8450504"/>
              <a:gd name="connsiteY2" fmla="*/ 0 h 6120000"/>
              <a:gd name="connsiteX3" fmla="*/ 8450504 w 8450504"/>
              <a:gd name="connsiteY3" fmla="*/ 741724 h 6120000"/>
              <a:gd name="connsiteX4" fmla="*/ 8424000 w 8450504"/>
              <a:gd name="connsiteY4" fmla="*/ 5099980 h 6120000"/>
              <a:gd name="connsiteX5" fmla="*/ 7403980 w 8450504"/>
              <a:gd name="connsiteY5" fmla="*/ 6120000 h 6120000"/>
              <a:gd name="connsiteX6" fmla="*/ 1020020 w 8450504"/>
              <a:gd name="connsiteY6" fmla="*/ 6120000 h 6120000"/>
              <a:gd name="connsiteX7" fmla="*/ 0 w 8450504"/>
              <a:gd name="connsiteY7" fmla="*/ 5099980 h 6120000"/>
              <a:gd name="connsiteX8" fmla="*/ 0 w 8450504"/>
              <a:gd name="connsiteY8" fmla="*/ 1020020 h 6120000"/>
              <a:gd name="connsiteX0" fmla="*/ 0 w 8450504"/>
              <a:gd name="connsiteY0" fmla="*/ 1033272 h 6133252"/>
              <a:gd name="connsiteX1" fmla="*/ 1020020 w 8450504"/>
              <a:gd name="connsiteY1" fmla="*/ 13252 h 6133252"/>
              <a:gd name="connsiteX2" fmla="*/ 7761788 w 8450504"/>
              <a:gd name="connsiteY2" fmla="*/ 0 h 6133252"/>
              <a:gd name="connsiteX3" fmla="*/ 8450504 w 8450504"/>
              <a:gd name="connsiteY3" fmla="*/ 754976 h 6133252"/>
              <a:gd name="connsiteX4" fmla="*/ 8424000 w 8450504"/>
              <a:gd name="connsiteY4" fmla="*/ 5113232 h 6133252"/>
              <a:gd name="connsiteX5" fmla="*/ 7403980 w 8450504"/>
              <a:gd name="connsiteY5" fmla="*/ 6133252 h 6133252"/>
              <a:gd name="connsiteX6" fmla="*/ 1020020 w 8450504"/>
              <a:gd name="connsiteY6" fmla="*/ 6133252 h 6133252"/>
              <a:gd name="connsiteX7" fmla="*/ 0 w 8450504"/>
              <a:gd name="connsiteY7" fmla="*/ 5113232 h 6133252"/>
              <a:gd name="connsiteX8" fmla="*/ 0 w 8450504"/>
              <a:gd name="connsiteY8" fmla="*/ 1033272 h 6133252"/>
              <a:gd name="connsiteX0" fmla="*/ 0 w 8450504"/>
              <a:gd name="connsiteY0" fmla="*/ 1033272 h 6133252"/>
              <a:gd name="connsiteX1" fmla="*/ 1020020 w 8450504"/>
              <a:gd name="connsiteY1" fmla="*/ 13252 h 6133252"/>
              <a:gd name="connsiteX2" fmla="*/ 7761788 w 8450504"/>
              <a:gd name="connsiteY2" fmla="*/ 0 h 6133252"/>
              <a:gd name="connsiteX3" fmla="*/ 8450504 w 8450504"/>
              <a:gd name="connsiteY3" fmla="*/ 622454 h 6133252"/>
              <a:gd name="connsiteX4" fmla="*/ 8424000 w 8450504"/>
              <a:gd name="connsiteY4" fmla="*/ 5113232 h 6133252"/>
              <a:gd name="connsiteX5" fmla="*/ 7403980 w 8450504"/>
              <a:gd name="connsiteY5" fmla="*/ 6133252 h 6133252"/>
              <a:gd name="connsiteX6" fmla="*/ 1020020 w 8450504"/>
              <a:gd name="connsiteY6" fmla="*/ 6133252 h 6133252"/>
              <a:gd name="connsiteX7" fmla="*/ 0 w 8450504"/>
              <a:gd name="connsiteY7" fmla="*/ 5113232 h 6133252"/>
              <a:gd name="connsiteX8" fmla="*/ 0 w 8450504"/>
              <a:gd name="connsiteY8" fmla="*/ 1033272 h 6133252"/>
              <a:gd name="connsiteX0" fmla="*/ 0 w 8463756"/>
              <a:gd name="connsiteY0" fmla="*/ 569446 h 6133252"/>
              <a:gd name="connsiteX1" fmla="*/ 1033272 w 8463756"/>
              <a:gd name="connsiteY1" fmla="*/ 13252 h 6133252"/>
              <a:gd name="connsiteX2" fmla="*/ 7775040 w 8463756"/>
              <a:gd name="connsiteY2" fmla="*/ 0 h 6133252"/>
              <a:gd name="connsiteX3" fmla="*/ 8463756 w 8463756"/>
              <a:gd name="connsiteY3" fmla="*/ 622454 h 6133252"/>
              <a:gd name="connsiteX4" fmla="*/ 8437252 w 8463756"/>
              <a:gd name="connsiteY4" fmla="*/ 5113232 h 6133252"/>
              <a:gd name="connsiteX5" fmla="*/ 7417232 w 8463756"/>
              <a:gd name="connsiteY5" fmla="*/ 6133252 h 6133252"/>
              <a:gd name="connsiteX6" fmla="*/ 1033272 w 8463756"/>
              <a:gd name="connsiteY6" fmla="*/ 6133252 h 6133252"/>
              <a:gd name="connsiteX7" fmla="*/ 13252 w 8463756"/>
              <a:gd name="connsiteY7" fmla="*/ 5113232 h 6133252"/>
              <a:gd name="connsiteX8" fmla="*/ 0 w 8463756"/>
              <a:gd name="connsiteY8" fmla="*/ 569446 h 6133252"/>
              <a:gd name="connsiteX0" fmla="*/ 0 w 8463756"/>
              <a:gd name="connsiteY0" fmla="*/ 569447 h 6133253"/>
              <a:gd name="connsiteX1" fmla="*/ 595950 w 8463756"/>
              <a:gd name="connsiteY1" fmla="*/ 0 h 6133253"/>
              <a:gd name="connsiteX2" fmla="*/ 7775040 w 8463756"/>
              <a:gd name="connsiteY2" fmla="*/ 1 h 6133253"/>
              <a:gd name="connsiteX3" fmla="*/ 8463756 w 8463756"/>
              <a:gd name="connsiteY3" fmla="*/ 622455 h 6133253"/>
              <a:gd name="connsiteX4" fmla="*/ 8437252 w 8463756"/>
              <a:gd name="connsiteY4" fmla="*/ 5113233 h 6133253"/>
              <a:gd name="connsiteX5" fmla="*/ 7417232 w 8463756"/>
              <a:gd name="connsiteY5" fmla="*/ 6133253 h 6133253"/>
              <a:gd name="connsiteX6" fmla="*/ 1033272 w 8463756"/>
              <a:gd name="connsiteY6" fmla="*/ 6133253 h 6133253"/>
              <a:gd name="connsiteX7" fmla="*/ 13252 w 8463756"/>
              <a:gd name="connsiteY7" fmla="*/ 5113233 h 6133253"/>
              <a:gd name="connsiteX8" fmla="*/ 0 w 8463756"/>
              <a:gd name="connsiteY8" fmla="*/ 569447 h 6133253"/>
              <a:gd name="connsiteX0" fmla="*/ 0 w 8463756"/>
              <a:gd name="connsiteY0" fmla="*/ 569446 h 6133252"/>
              <a:gd name="connsiteX1" fmla="*/ 741724 w 8463756"/>
              <a:gd name="connsiteY1" fmla="*/ 13251 h 6133252"/>
              <a:gd name="connsiteX2" fmla="*/ 7775040 w 8463756"/>
              <a:gd name="connsiteY2" fmla="*/ 0 h 6133252"/>
              <a:gd name="connsiteX3" fmla="*/ 8463756 w 8463756"/>
              <a:gd name="connsiteY3" fmla="*/ 622454 h 6133252"/>
              <a:gd name="connsiteX4" fmla="*/ 8437252 w 8463756"/>
              <a:gd name="connsiteY4" fmla="*/ 5113232 h 6133252"/>
              <a:gd name="connsiteX5" fmla="*/ 7417232 w 8463756"/>
              <a:gd name="connsiteY5" fmla="*/ 6133252 h 6133252"/>
              <a:gd name="connsiteX6" fmla="*/ 1033272 w 8463756"/>
              <a:gd name="connsiteY6" fmla="*/ 6133252 h 6133252"/>
              <a:gd name="connsiteX7" fmla="*/ 13252 w 8463756"/>
              <a:gd name="connsiteY7" fmla="*/ 5113232 h 6133252"/>
              <a:gd name="connsiteX8" fmla="*/ 0 w 8463756"/>
              <a:gd name="connsiteY8" fmla="*/ 569446 h 6133252"/>
              <a:gd name="connsiteX0" fmla="*/ 1276 w 8451780"/>
              <a:gd name="connsiteY0" fmla="*/ 622454 h 6133252"/>
              <a:gd name="connsiteX1" fmla="*/ 729748 w 8451780"/>
              <a:gd name="connsiteY1" fmla="*/ 13251 h 6133252"/>
              <a:gd name="connsiteX2" fmla="*/ 7763064 w 8451780"/>
              <a:gd name="connsiteY2" fmla="*/ 0 h 6133252"/>
              <a:gd name="connsiteX3" fmla="*/ 8451780 w 8451780"/>
              <a:gd name="connsiteY3" fmla="*/ 622454 h 6133252"/>
              <a:gd name="connsiteX4" fmla="*/ 8425276 w 8451780"/>
              <a:gd name="connsiteY4" fmla="*/ 5113232 h 6133252"/>
              <a:gd name="connsiteX5" fmla="*/ 7405256 w 8451780"/>
              <a:gd name="connsiteY5" fmla="*/ 6133252 h 6133252"/>
              <a:gd name="connsiteX6" fmla="*/ 1021296 w 8451780"/>
              <a:gd name="connsiteY6" fmla="*/ 6133252 h 6133252"/>
              <a:gd name="connsiteX7" fmla="*/ 1276 w 8451780"/>
              <a:gd name="connsiteY7" fmla="*/ 5113232 h 6133252"/>
              <a:gd name="connsiteX8" fmla="*/ 1276 w 8451780"/>
              <a:gd name="connsiteY8" fmla="*/ 622454 h 6133252"/>
              <a:gd name="connsiteX0" fmla="*/ 1276 w 8451780"/>
              <a:gd name="connsiteY0" fmla="*/ 622454 h 6133252"/>
              <a:gd name="connsiteX1" fmla="*/ 729748 w 8451780"/>
              <a:gd name="connsiteY1" fmla="*/ 13251 h 6133252"/>
              <a:gd name="connsiteX2" fmla="*/ 7763064 w 8451780"/>
              <a:gd name="connsiteY2" fmla="*/ 0 h 6133252"/>
              <a:gd name="connsiteX3" fmla="*/ 8451780 w 8451780"/>
              <a:gd name="connsiteY3" fmla="*/ 622454 h 6133252"/>
              <a:gd name="connsiteX4" fmla="*/ 8425276 w 8451780"/>
              <a:gd name="connsiteY4" fmla="*/ 5457789 h 6133252"/>
              <a:gd name="connsiteX5" fmla="*/ 7405256 w 8451780"/>
              <a:gd name="connsiteY5" fmla="*/ 6133252 h 6133252"/>
              <a:gd name="connsiteX6" fmla="*/ 1021296 w 8451780"/>
              <a:gd name="connsiteY6" fmla="*/ 6133252 h 6133252"/>
              <a:gd name="connsiteX7" fmla="*/ 1276 w 8451780"/>
              <a:gd name="connsiteY7" fmla="*/ 5113232 h 6133252"/>
              <a:gd name="connsiteX8" fmla="*/ 1276 w 8451780"/>
              <a:gd name="connsiteY8" fmla="*/ 622454 h 6133252"/>
              <a:gd name="connsiteX0" fmla="*/ 1276 w 8451780"/>
              <a:gd name="connsiteY0" fmla="*/ 622454 h 6146504"/>
              <a:gd name="connsiteX1" fmla="*/ 729748 w 8451780"/>
              <a:gd name="connsiteY1" fmla="*/ 13251 h 6146504"/>
              <a:gd name="connsiteX2" fmla="*/ 7763064 w 8451780"/>
              <a:gd name="connsiteY2" fmla="*/ 0 h 6146504"/>
              <a:gd name="connsiteX3" fmla="*/ 8451780 w 8451780"/>
              <a:gd name="connsiteY3" fmla="*/ 622454 h 6146504"/>
              <a:gd name="connsiteX4" fmla="*/ 8425276 w 8451780"/>
              <a:gd name="connsiteY4" fmla="*/ 5457789 h 6146504"/>
              <a:gd name="connsiteX5" fmla="*/ 7776317 w 8451780"/>
              <a:gd name="connsiteY5" fmla="*/ 6146504 h 6146504"/>
              <a:gd name="connsiteX6" fmla="*/ 1021296 w 8451780"/>
              <a:gd name="connsiteY6" fmla="*/ 6133252 h 6146504"/>
              <a:gd name="connsiteX7" fmla="*/ 1276 w 8451780"/>
              <a:gd name="connsiteY7" fmla="*/ 5113232 h 6146504"/>
              <a:gd name="connsiteX8" fmla="*/ 1276 w 8451780"/>
              <a:gd name="connsiteY8" fmla="*/ 622454 h 6146504"/>
              <a:gd name="connsiteX0" fmla="*/ 1276 w 8451780"/>
              <a:gd name="connsiteY0" fmla="*/ 622454 h 6146504"/>
              <a:gd name="connsiteX1" fmla="*/ 636983 w 8451780"/>
              <a:gd name="connsiteY1" fmla="*/ 13251 h 6146504"/>
              <a:gd name="connsiteX2" fmla="*/ 7763064 w 8451780"/>
              <a:gd name="connsiteY2" fmla="*/ 0 h 6146504"/>
              <a:gd name="connsiteX3" fmla="*/ 8451780 w 8451780"/>
              <a:gd name="connsiteY3" fmla="*/ 622454 h 6146504"/>
              <a:gd name="connsiteX4" fmla="*/ 8425276 w 8451780"/>
              <a:gd name="connsiteY4" fmla="*/ 5457789 h 6146504"/>
              <a:gd name="connsiteX5" fmla="*/ 7776317 w 8451780"/>
              <a:gd name="connsiteY5" fmla="*/ 6146504 h 6146504"/>
              <a:gd name="connsiteX6" fmla="*/ 1021296 w 8451780"/>
              <a:gd name="connsiteY6" fmla="*/ 6133252 h 6146504"/>
              <a:gd name="connsiteX7" fmla="*/ 1276 w 8451780"/>
              <a:gd name="connsiteY7" fmla="*/ 5113232 h 6146504"/>
              <a:gd name="connsiteX8" fmla="*/ 1276 w 8451780"/>
              <a:gd name="connsiteY8" fmla="*/ 622454 h 6146504"/>
              <a:gd name="connsiteX0" fmla="*/ 1276 w 8451780"/>
              <a:gd name="connsiteY0" fmla="*/ 622454 h 6146504"/>
              <a:gd name="connsiteX1" fmla="*/ 636983 w 8451780"/>
              <a:gd name="connsiteY1" fmla="*/ 13251 h 6146504"/>
              <a:gd name="connsiteX2" fmla="*/ 7869081 w 8451780"/>
              <a:gd name="connsiteY2" fmla="*/ 0 h 6146504"/>
              <a:gd name="connsiteX3" fmla="*/ 8451780 w 8451780"/>
              <a:gd name="connsiteY3" fmla="*/ 622454 h 6146504"/>
              <a:gd name="connsiteX4" fmla="*/ 8425276 w 8451780"/>
              <a:gd name="connsiteY4" fmla="*/ 5457789 h 6146504"/>
              <a:gd name="connsiteX5" fmla="*/ 7776317 w 8451780"/>
              <a:gd name="connsiteY5" fmla="*/ 6146504 h 6146504"/>
              <a:gd name="connsiteX6" fmla="*/ 1021296 w 8451780"/>
              <a:gd name="connsiteY6" fmla="*/ 6133252 h 6146504"/>
              <a:gd name="connsiteX7" fmla="*/ 1276 w 8451780"/>
              <a:gd name="connsiteY7" fmla="*/ 5113232 h 6146504"/>
              <a:gd name="connsiteX8" fmla="*/ 1276 w 8451780"/>
              <a:gd name="connsiteY8" fmla="*/ 622454 h 6146504"/>
              <a:gd name="connsiteX0" fmla="*/ 1276 w 8451780"/>
              <a:gd name="connsiteY0" fmla="*/ 622454 h 6146504"/>
              <a:gd name="connsiteX1" fmla="*/ 636983 w 8451780"/>
              <a:gd name="connsiteY1" fmla="*/ 13251 h 6146504"/>
              <a:gd name="connsiteX2" fmla="*/ 7869081 w 8451780"/>
              <a:gd name="connsiteY2" fmla="*/ 0 h 6146504"/>
              <a:gd name="connsiteX3" fmla="*/ 8451780 w 8451780"/>
              <a:gd name="connsiteY3" fmla="*/ 622454 h 6146504"/>
              <a:gd name="connsiteX4" fmla="*/ 8425276 w 8451780"/>
              <a:gd name="connsiteY4" fmla="*/ 5457789 h 6146504"/>
              <a:gd name="connsiteX5" fmla="*/ 7776317 w 8451780"/>
              <a:gd name="connsiteY5" fmla="*/ 6146504 h 6146504"/>
              <a:gd name="connsiteX6" fmla="*/ 636983 w 8451780"/>
              <a:gd name="connsiteY6" fmla="*/ 6133252 h 6146504"/>
              <a:gd name="connsiteX7" fmla="*/ 1276 w 8451780"/>
              <a:gd name="connsiteY7" fmla="*/ 5113232 h 6146504"/>
              <a:gd name="connsiteX8" fmla="*/ 1276 w 8451780"/>
              <a:gd name="connsiteY8" fmla="*/ 622454 h 6146504"/>
              <a:gd name="connsiteX0" fmla="*/ 1276 w 8451780"/>
              <a:gd name="connsiteY0" fmla="*/ 622454 h 6146504"/>
              <a:gd name="connsiteX1" fmla="*/ 636983 w 8451780"/>
              <a:gd name="connsiteY1" fmla="*/ 13251 h 6146504"/>
              <a:gd name="connsiteX2" fmla="*/ 7869081 w 8451780"/>
              <a:gd name="connsiteY2" fmla="*/ 0 h 6146504"/>
              <a:gd name="connsiteX3" fmla="*/ 8451780 w 8451780"/>
              <a:gd name="connsiteY3" fmla="*/ 622454 h 6146504"/>
              <a:gd name="connsiteX4" fmla="*/ 8425276 w 8451780"/>
              <a:gd name="connsiteY4" fmla="*/ 5457789 h 6146504"/>
              <a:gd name="connsiteX5" fmla="*/ 7776317 w 8451780"/>
              <a:gd name="connsiteY5" fmla="*/ 6146504 h 6146504"/>
              <a:gd name="connsiteX6" fmla="*/ 636983 w 8451780"/>
              <a:gd name="connsiteY6" fmla="*/ 6133252 h 6146504"/>
              <a:gd name="connsiteX7" fmla="*/ 1276 w 8451780"/>
              <a:gd name="connsiteY7" fmla="*/ 5471041 h 6146504"/>
              <a:gd name="connsiteX8" fmla="*/ 1276 w 8451780"/>
              <a:gd name="connsiteY8" fmla="*/ 622454 h 6146504"/>
              <a:gd name="connsiteX0" fmla="*/ 40040 w 8490544"/>
              <a:gd name="connsiteY0" fmla="*/ 622454 h 6146504"/>
              <a:gd name="connsiteX1" fmla="*/ 675747 w 8490544"/>
              <a:gd name="connsiteY1" fmla="*/ 13251 h 6146504"/>
              <a:gd name="connsiteX2" fmla="*/ 7907845 w 8490544"/>
              <a:gd name="connsiteY2" fmla="*/ 0 h 6146504"/>
              <a:gd name="connsiteX3" fmla="*/ 8490544 w 8490544"/>
              <a:gd name="connsiteY3" fmla="*/ 622454 h 6146504"/>
              <a:gd name="connsiteX4" fmla="*/ 8464040 w 8490544"/>
              <a:gd name="connsiteY4" fmla="*/ 5457789 h 6146504"/>
              <a:gd name="connsiteX5" fmla="*/ 7815081 w 8490544"/>
              <a:gd name="connsiteY5" fmla="*/ 6146504 h 6146504"/>
              <a:gd name="connsiteX6" fmla="*/ 675747 w 8490544"/>
              <a:gd name="connsiteY6" fmla="*/ 6133252 h 6146504"/>
              <a:gd name="connsiteX7" fmla="*/ 284 w 8490544"/>
              <a:gd name="connsiteY7" fmla="*/ 5550554 h 6146504"/>
              <a:gd name="connsiteX8" fmla="*/ 40040 w 8490544"/>
              <a:gd name="connsiteY8" fmla="*/ 622454 h 6146504"/>
              <a:gd name="connsiteX0" fmla="*/ 13840 w 8464344"/>
              <a:gd name="connsiteY0" fmla="*/ 622454 h 6146504"/>
              <a:gd name="connsiteX1" fmla="*/ 649547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788881 w 8464344"/>
              <a:gd name="connsiteY5" fmla="*/ 6146504 h 6146504"/>
              <a:gd name="connsiteX6" fmla="*/ 649547 w 8464344"/>
              <a:gd name="connsiteY6" fmla="*/ 6133252 h 6146504"/>
              <a:gd name="connsiteX7" fmla="*/ 588 w 8464344"/>
              <a:gd name="connsiteY7" fmla="*/ 5563806 h 6146504"/>
              <a:gd name="connsiteX8" fmla="*/ 13840 w 8464344"/>
              <a:gd name="connsiteY8" fmla="*/ 622454 h 6146504"/>
              <a:gd name="connsiteX0" fmla="*/ 13840 w 8464344"/>
              <a:gd name="connsiteY0" fmla="*/ 622454 h 6146504"/>
              <a:gd name="connsiteX1" fmla="*/ 649547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841889 w 8464344"/>
              <a:gd name="connsiteY5" fmla="*/ 6146504 h 6146504"/>
              <a:gd name="connsiteX6" fmla="*/ 649547 w 8464344"/>
              <a:gd name="connsiteY6" fmla="*/ 6133252 h 6146504"/>
              <a:gd name="connsiteX7" fmla="*/ 588 w 8464344"/>
              <a:gd name="connsiteY7" fmla="*/ 5563806 h 6146504"/>
              <a:gd name="connsiteX8" fmla="*/ 13840 w 8464344"/>
              <a:gd name="connsiteY8" fmla="*/ 622454 h 6146504"/>
              <a:gd name="connsiteX0" fmla="*/ 13840 w 8464344"/>
              <a:gd name="connsiteY0" fmla="*/ 622454 h 6146504"/>
              <a:gd name="connsiteX1" fmla="*/ 649547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841889 w 8464344"/>
              <a:gd name="connsiteY5" fmla="*/ 6146504 h 6146504"/>
              <a:gd name="connsiteX6" fmla="*/ 596538 w 8464344"/>
              <a:gd name="connsiteY6" fmla="*/ 6133252 h 6146504"/>
              <a:gd name="connsiteX7" fmla="*/ 588 w 8464344"/>
              <a:gd name="connsiteY7" fmla="*/ 5563806 h 6146504"/>
              <a:gd name="connsiteX8" fmla="*/ 13840 w 8464344"/>
              <a:gd name="connsiteY8" fmla="*/ 622454 h 6146504"/>
              <a:gd name="connsiteX0" fmla="*/ 13840 w 8464344"/>
              <a:gd name="connsiteY0" fmla="*/ 622454 h 6146504"/>
              <a:gd name="connsiteX1" fmla="*/ 649547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841889 w 8464344"/>
              <a:gd name="connsiteY5" fmla="*/ 6146504 h 6146504"/>
              <a:gd name="connsiteX6" fmla="*/ 596538 w 8464344"/>
              <a:gd name="connsiteY6" fmla="*/ 6133252 h 6146504"/>
              <a:gd name="connsiteX7" fmla="*/ 588 w 8464344"/>
              <a:gd name="connsiteY7" fmla="*/ 5563806 h 6146504"/>
              <a:gd name="connsiteX8" fmla="*/ 13840 w 8464344"/>
              <a:gd name="connsiteY8" fmla="*/ 622454 h 6146504"/>
              <a:gd name="connsiteX0" fmla="*/ 13840 w 8464344"/>
              <a:gd name="connsiteY0" fmla="*/ 622454 h 6146504"/>
              <a:gd name="connsiteX1" fmla="*/ 649547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841889 w 8464344"/>
              <a:gd name="connsiteY5" fmla="*/ 6146504 h 6146504"/>
              <a:gd name="connsiteX6" fmla="*/ 596538 w 8464344"/>
              <a:gd name="connsiteY6" fmla="*/ 6133252 h 6146504"/>
              <a:gd name="connsiteX7" fmla="*/ 588 w 8464344"/>
              <a:gd name="connsiteY7" fmla="*/ 5563806 h 6146504"/>
              <a:gd name="connsiteX8" fmla="*/ 13840 w 8464344"/>
              <a:gd name="connsiteY8" fmla="*/ 622454 h 6146504"/>
              <a:gd name="connsiteX0" fmla="*/ 13840 w 8464344"/>
              <a:gd name="connsiteY0" fmla="*/ 622454 h 6146504"/>
              <a:gd name="connsiteX1" fmla="*/ 623043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841889 w 8464344"/>
              <a:gd name="connsiteY5" fmla="*/ 6146504 h 6146504"/>
              <a:gd name="connsiteX6" fmla="*/ 596538 w 8464344"/>
              <a:gd name="connsiteY6" fmla="*/ 6133252 h 6146504"/>
              <a:gd name="connsiteX7" fmla="*/ 588 w 8464344"/>
              <a:gd name="connsiteY7" fmla="*/ 5563806 h 6146504"/>
              <a:gd name="connsiteX8" fmla="*/ 13840 w 8464344"/>
              <a:gd name="connsiteY8" fmla="*/ 622454 h 6146504"/>
              <a:gd name="connsiteX0" fmla="*/ 13840 w 8464344"/>
              <a:gd name="connsiteY0" fmla="*/ 622454 h 6146504"/>
              <a:gd name="connsiteX1" fmla="*/ 623043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841889 w 8464344"/>
              <a:gd name="connsiteY5" fmla="*/ 6146504 h 6146504"/>
              <a:gd name="connsiteX6" fmla="*/ 596538 w 8464344"/>
              <a:gd name="connsiteY6" fmla="*/ 6133252 h 6146504"/>
              <a:gd name="connsiteX7" fmla="*/ 588 w 8464344"/>
              <a:gd name="connsiteY7" fmla="*/ 5563806 h 6146504"/>
              <a:gd name="connsiteX8" fmla="*/ 13840 w 8464344"/>
              <a:gd name="connsiteY8" fmla="*/ 622454 h 6146504"/>
              <a:gd name="connsiteX0" fmla="*/ 13840 w 8464344"/>
              <a:gd name="connsiteY0" fmla="*/ 622454 h 6146504"/>
              <a:gd name="connsiteX1" fmla="*/ 623043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841889 w 8464344"/>
              <a:gd name="connsiteY5" fmla="*/ 6146504 h 6146504"/>
              <a:gd name="connsiteX6" fmla="*/ 596538 w 8464344"/>
              <a:gd name="connsiteY6" fmla="*/ 6133252 h 6146504"/>
              <a:gd name="connsiteX7" fmla="*/ 588 w 8464344"/>
              <a:gd name="connsiteY7" fmla="*/ 5563806 h 6146504"/>
              <a:gd name="connsiteX8" fmla="*/ 13840 w 8464344"/>
              <a:gd name="connsiteY8" fmla="*/ 622454 h 6146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464344" h="6146504">
                <a:moveTo>
                  <a:pt x="13840" y="622454"/>
                </a:moveTo>
                <a:cubicBezTo>
                  <a:pt x="13840" y="59113"/>
                  <a:pt x="59702" y="13251"/>
                  <a:pt x="623043" y="13251"/>
                </a:cubicBezTo>
                <a:lnTo>
                  <a:pt x="7881645" y="0"/>
                </a:lnTo>
                <a:cubicBezTo>
                  <a:pt x="8444986" y="0"/>
                  <a:pt x="8464344" y="59113"/>
                  <a:pt x="8464344" y="622454"/>
                </a:cubicBezTo>
                <a:lnTo>
                  <a:pt x="8437840" y="5457789"/>
                </a:lnTo>
                <a:cubicBezTo>
                  <a:pt x="8437840" y="6021130"/>
                  <a:pt x="8405230" y="6146504"/>
                  <a:pt x="7841889" y="6146504"/>
                </a:cubicBezTo>
                <a:lnTo>
                  <a:pt x="596538" y="6133252"/>
                </a:lnTo>
                <a:cubicBezTo>
                  <a:pt x="33197" y="6133252"/>
                  <a:pt x="588" y="6127147"/>
                  <a:pt x="588" y="5563806"/>
                </a:cubicBezTo>
                <a:cubicBezTo>
                  <a:pt x="-3829" y="4049211"/>
                  <a:pt x="18257" y="2137049"/>
                  <a:pt x="13840" y="622454"/>
                </a:cubicBezTo>
                <a:close/>
              </a:path>
            </a:pathLst>
          </a:custGeom>
          <a:no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TextBox 2">
            <a:extLst>
              <a:ext uri="{FF2B5EF4-FFF2-40B4-BE49-F238E27FC236}">
                <a16:creationId xmlns:a16="http://schemas.microsoft.com/office/drawing/2014/main" id="{94DAF413-7529-026A-67F5-821CB52D77E6}"/>
              </a:ext>
            </a:extLst>
          </p:cNvPr>
          <p:cNvSpPr txBox="1"/>
          <p:nvPr/>
        </p:nvSpPr>
        <p:spPr>
          <a:xfrm>
            <a:off x="262890" y="1693548"/>
            <a:ext cx="8700516" cy="4031873"/>
          </a:xfrm>
          <a:prstGeom prst="rect">
            <a:avLst/>
          </a:prstGeom>
          <a:noFill/>
        </p:spPr>
        <p:txBody>
          <a:bodyPr wrap="square" lIns="91440" tIns="45720" rIns="91440" bIns="45720" rtlCol="0" anchor="t">
            <a:spAutoFit/>
          </a:bodyPr>
          <a:lstStyle/>
          <a:p>
            <a:r>
              <a:rPr lang="en-GB" sz="3200" dirty="0">
                <a:solidFill>
                  <a:srgbClr val="002060"/>
                </a:solidFill>
                <a:latin typeface="Calibri"/>
                <a:cs typeface="Calibri"/>
              </a:rPr>
              <a:t>Love -  we will show love by always thinking of others, being kind and sharing.</a:t>
            </a:r>
            <a:endParaRPr lang="en-GB" sz="3200" dirty="0">
              <a:solidFill>
                <a:srgbClr val="002060"/>
              </a:solidFill>
              <a:latin typeface="Calibri" panose="020F0502020204030204" pitchFamily="34" charset="0"/>
              <a:cs typeface="Calibri" panose="020F0502020204030204" pitchFamily="34" charset="0"/>
            </a:endParaRPr>
          </a:p>
          <a:p>
            <a:pPr>
              <a:spcBef>
                <a:spcPct val="0"/>
              </a:spcBef>
            </a:pPr>
            <a:r>
              <a:rPr lang="en-GB" sz="3200" dirty="0">
                <a:solidFill>
                  <a:srgbClr val="002060"/>
                </a:solidFill>
                <a:latin typeface="Calibri"/>
                <a:cs typeface="Calibri"/>
              </a:rPr>
              <a:t>        </a:t>
            </a:r>
            <a:endParaRPr lang="en-GB" sz="3200" dirty="0">
              <a:solidFill>
                <a:srgbClr val="002060"/>
              </a:solidFill>
              <a:latin typeface="Calibri" panose="020F0502020204030204" pitchFamily="34" charset="0"/>
              <a:cs typeface="Calibri" panose="020F0502020204030204" pitchFamily="34" charset="0"/>
            </a:endParaRPr>
          </a:p>
          <a:p>
            <a:pPr>
              <a:spcBef>
                <a:spcPct val="0"/>
              </a:spcBef>
            </a:pPr>
            <a:r>
              <a:rPr lang="en-GB" sz="3200" dirty="0">
                <a:solidFill>
                  <a:srgbClr val="002060"/>
                </a:solidFill>
                <a:latin typeface="Calibri"/>
                <a:cs typeface="Calibri"/>
              </a:rPr>
              <a:t>Courage – we will show courage in our learning and always try our best.</a:t>
            </a:r>
            <a:endParaRPr lang="en-GB" sz="3200" dirty="0">
              <a:solidFill>
                <a:srgbClr val="000000"/>
              </a:solidFill>
              <a:latin typeface="Calibri"/>
              <a:cs typeface="Calibri"/>
            </a:endParaRPr>
          </a:p>
          <a:p>
            <a:endParaRPr lang="en-GB" sz="3200" dirty="0">
              <a:solidFill>
                <a:srgbClr val="002060"/>
              </a:solidFill>
              <a:latin typeface="Calibri"/>
              <a:cs typeface="Calibri"/>
            </a:endParaRPr>
          </a:p>
          <a:p>
            <a:r>
              <a:rPr lang="en-GB" sz="3200" dirty="0">
                <a:solidFill>
                  <a:srgbClr val="002060"/>
                </a:solidFill>
                <a:latin typeface="Calibri"/>
                <a:cs typeface="Calibri"/>
              </a:rPr>
              <a:t>Fellowship – we will show fellowship by always being part of our team and helping each other.</a:t>
            </a:r>
            <a:endParaRPr lang="en-GB" sz="3200" dirty="0">
              <a:solidFill>
                <a:srgbClr val="000000"/>
              </a:solidFill>
              <a:latin typeface="Calibri"/>
              <a:cs typeface="Calibri"/>
            </a:endParaRPr>
          </a:p>
        </p:txBody>
      </p:sp>
    </p:spTree>
    <p:extLst>
      <p:ext uri="{BB962C8B-B14F-4D97-AF65-F5344CB8AC3E}">
        <p14:creationId xmlns:p14="http://schemas.microsoft.com/office/powerpoint/2010/main" val="2578707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F108458-9630-4CCD-8BE7-371F58C8FEDE}"/>
              </a:ext>
            </a:extLst>
          </p:cNvPr>
          <p:cNvSpPr>
            <a:spLocks noGrp="1"/>
          </p:cNvSpPr>
          <p:nvPr>
            <p:ph type="title"/>
          </p:nvPr>
        </p:nvSpPr>
        <p:spPr>
          <a:xfrm>
            <a:off x="432000" y="0"/>
            <a:ext cx="8229600" cy="1143000"/>
          </a:xfrm>
        </p:spPr>
        <p:txBody>
          <a:bodyPr>
            <a:normAutofit/>
          </a:bodyPr>
          <a:lstStyle/>
          <a:p>
            <a:r>
              <a:rPr lang="en-GB" b="1" dirty="0">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Learning Quests</a:t>
            </a:r>
          </a:p>
        </p:txBody>
      </p:sp>
      <p:sp>
        <p:nvSpPr>
          <p:cNvPr id="5" name="TextBox 4">
            <a:extLst>
              <a:ext uri="{FF2B5EF4-FFF2-40B4-BE49-F238E27FC236}">
                <a16:creationId xmlns:a16="http://schemas.microsoft.com/office/drawing/2014/main" id="{444379D5-901F-DA1F-79F4-8B56844D0C66}"/>
              </a:ext>
            </a:extLst>
          </p:cNvPr>
          <p:cNvSpPr txBox="1"/>
          <p:nvPr/>
        </p:nvSpPr>
        <p:spPr>
          <a:xfrm>
            <a:off x="936658" y="2094601"/>
            <a:ext cx="8700516" cy="3046988"/>
          </a:xfrm>
          <a:prstGeom prst="rect">
            <a:avLst/>
          </a:prstGeom>
          <a:noFill/>
        </p:spPr>
        <p:txBody>
          <a:bodyPr wrap="square" lIns="91440" tIns="45720" rIns="91440" bIns="45720" rtlCol="0" anchor="t">
            <a:spAutoFit/>
          </a:bodyPr>
          <a:lstStyle/>
          <a:p>
            <a:r>
              <a:rPr lang="en-GB" sz="3200" dirty="0">
                <a:solidFill>
                  <a:srgbClr val="002060"/>
                </a:solidFill>
                <a:latin typeface="Calibri"/>
                <a:cs typeface="Calibri"/>
              </a:rPr>
              <a:t>What makes me, me?</a:t>
            </a:r>
          </a:p>
          <a:p>
            <a:r>
              <a:rPr lang="en-GB" sz="3200" dirty="0">
                <a:solidFill>
                  <a:srgbClr val="002060"/>
                </a:solidFill>
                <a:latin typeface="Calibri"/>
                <a:cs typeface="Calibri"/>
              </a:rPr>
              <a:t>Can I go to the Moon?</a:t>
            </a:r>
          </a:p>
          <a:p>
            <a:r>
              <a:rPr lang="en-GB" sz="3200" dirty="0">
                <a:solidFill>
                  <a:srgbClr val="002060"/>
                </a:solidFill>
                <a:latin typeface="Calibri"/>
                <a:cs typeface="Calibri"/>
              </a:rPr>
              <a:t>What was it like to live in a castle?</a:t>
            </a:r>
          </a:p>
          <a:p>
            <a:r>
              <a:rPr lang="en-GB" sz="3200" dirty="0">
                <a:solidFill>
                  <a:srgbClr val="002060"/>
                </a:solidFill>
                <a:latin typeface="Calibri"/>
                <a:cs typeface="Calibri"/>
              </a:rPr>
              <a:t>Will my bulb still grow if I plant it upside down?</a:t>
            </a:r>
          </a:p>
          <a:p>
            <a:r>
              <a:rPr lang="en-GB" sz="3200" dirty="0">
                <a:solidFill>
                  <a:srgbClr val="002060"/>
                </a:solidFill>
                <a:latin typeface="Calibri"/>
                <a:cs typeface="Calibri"/>
              </a:rPr>
              <a:t>What’s so great about Great Britain?</a:t>
            </a:r>
          </a:p>
          <a:p>
            <a:r>
              <a:rPr lang="en-GB" sz="3200" dirty="0">
                <a:solidFill>
                  <a:srgbClr val="002060"/>
                </a:solidFill>
                <a:latin typeface="Calibri"/>
                <a:cs typeface="Calibri"/>
              </a:rPr>
              <a:t>What was life like at the seaside 150 years ago?</a:t>
            </a:r>
          </a:p>
        </p:txBody>
      </p:sp>
    </p:spTree>
    <p:extLst>
      <p:ext uri="{BB962C8B-B14F-4D97-AF65-F5344CB8AC3E}">
        <p14:creationId xmlns:p14="http://schemas.microsoft.com/office/powerpoint/2010/main" val="7508856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5AE4C08-5082-47E2-9710-E79066987AFF}"/>
              </a:ext>
            </a:extLst>
          </p:cNvPr>
          <p:cNvSpPr>
            <a:spLocks noGrp="1"/>
          </p:cNvSpPr>
          <p:nvPr>
            <p:ph type="title"/>
          </p:nvPr>
        </p:nvSpPr>
        <p:spPr/>
        <p:txBody>
          <a:bodyPr>
            <a:normAutofit/>
          </a:bodyPr>
          <a:lstStyle/>
          <a:p>
            <a:r>
              <a:rPr lang="en-GB" b="1" dirty="0">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Roles and Responsibilities</a:t>
            </a:r>
            <a:endParaRPr lang="en-GB" sz="4800" dirty="0">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p:txBody>
      </p:sp>
      <p:sp>
        <p:nvSpPr>
          <p:cNvPr id="2" name="Content Placeholder 1">
            <a:extLst>
              <a:ext uri="{FF2B5EF4-FFF2-40B4-BE49-F238E27FC236}">
                <a16:creationId xmlns:a16="http://schemas.microsoft.com/office/drawing/2014/main" id="{3DC3F156-D838-DA56-3FAD-FE47638FDE96}"/>
              </a:ext>
            </a:extLst>
          </p:cNvPr>
          <p:cNvSpPr>
            <a:spLocks noGrp="1"/>
          </p:cNvSpPr>
          <p:nvPr>
            <p:ph idx="1"/>
          </p:nvPr>
        </p:nvSpPr>
        <p:spPr>
          <a:xfrm>
            <a:off x="628650" y="1473404"/>
            <a:ext cx="7886700" cy="4525963"/>
          </a:xfrm>
        </p:spPr>
        <p:txBody>
          <a:bodyPr vert="horz" lIns="91440" tIns="45720" rIns="91440" bIns="45720" rtlCol="0" anchor="t">
            <a:noAutofit/>
          </a:bodyPr>
          <a:lstStyle/>
          <a:p>
            <a:pPr>
              <a:spcAft>
                <a:spcPts val="600"/>
              </a:spcAft>
            </a:pPr>
            <a:r>
              <a:rPr lang="en-GB" dirty="0">
                <a:solidFill>
                  <a:srgbClr val="002060"/>
                </a:solidFill>
                <a:latin typeface="Calibri"/>
                <a:ea typeface="Calibri"/>
                <a:cs typeface="Calibri"/>
              </a:rPr>
              <a:t>To be in school every day, on time.</a:t>
            </a:r>
          </a:p>
          <a:p>
            <a:pPr>
              <a:spcAft>
                <a:spcPts val="600"/>
              </a:spcAft>
            </a:pPr>
            <a:r>
              <a:rPr lang="en-GB" dirty="0">
                <a:solidFill>
                  <a:srgbClr val="002060"/>
                </a:solidFill>
                <a:latin typeface="Calibri"/>
                <a:ea typeface="Calibri"/>
                <a:cs typeface="Calibri"/>
              </a:rPr>
              <a:t>To be in full and correct school uniform.</a:t>
            </a:r>
          </a:p>
          <a:p>
            <a:pPr>
              <a:spcAft>
                <a:spcPts val="600"/>
              </a:spcAft>
            </a:pPr>
            <a:r>
              <a:rPr lang="en-GB" dirty="0">
                <a:solidFill>
                  <a:srgbClr val="002060"/>
                </a:solidFill>
                <a:latin typeface="Calibri"/>
                <a:ea typeface="Calibri"/>
                <a:cs typeface="Calibri"/>
              </a:rPr>
              <a:t>All belongings are to be labelled clearly and in the class.</a:t>
            </a:r>
          </a:p>
          <a:p>
            <a:pPr>
              <a:spcAft>
                <a:spcPts val="600"/>
              </a:spcAft>
            </a:pPr>
            <a:r>
              <a:rPr lang="en-GB" dirty="0">
                <a:solidFill>
                  <a:srgbClr val="002060"/>
                </a:solidFill>
                <a:latin typeface="Calibri"/>
                <a:ea typeface="Calibri"/>
                <a:cs typeface="Calibri"/>
              </a:rPr>
              <a:t>High expectations of presentation of all work.</a:t>
            </a:r>
          </a:p>
          <a:p>
            <a:pPr>
              <a:spcAft>
                <a:spcPts val="600"/>
              </a:spcAft>
            </a:pPr>
            <a:r>
              <a:rPr lang="en-GB" dirty="0">
                <a:solidFill>
                  <a:srgbClr val="002060"/>
                </a:solidFill>
                <a:latin typeface="Calibri"/>
                <a:ea typeface="Calibri"/>
                <a:cs typeface="Calibri"/>
              </a:rPr>
              <a:t> Self-regulation.</a:t>
            </a:r>
          </a:p>
          <a:p>
            <a:pPr>
              <a:spcAft>
                <a:spcPts val="600"/>
              </a:spcAft>
            </a:pPr>
            <a:r>
              <a:rPr lang="en-GB" dirty="0">
                <a:solidFill>
                  <a:srgbClr val="002060"/>
                </a:solidFill>
                <a:latin typeface="Calibri"/>
                <a:ea typeface="Calibri"/>
                <a:cs typeface="Calibri"/>
              </a:rPr>
              <a:t>Excellent behaviour for learning.</a:t>
            </a:r>
          </a:p>
          <a:p>
            <a:pPr>
              <a:spcAft>
                <a:spcPts val="600"/>
              </a:spcAft>
            </a:pPr>
            <a:r>
              <a:rPr lang="en-GB" dirty="0">
                <a:solidFill>
                  <a:srgbClr val="002060"/>
                </a:solidFill>
                <a:latin typeface="Calibri"/>
                <a:ea typeface="Calibri"/>
                <a:cs typeface="Calibri"/>
              </a:rPr>
              <a:t>Build independence</a:t>
            </a:r>
            <a:endParaRPr lang="en-GB" dirty="0">
              <a:solidFill>
                <a:srgbClr val="002060"/>
              </a:solidFill>
              <a:latin typeface="Calibri" panose="020F0502020204030204" pitchFamily="34" charset="0"/>
              <a:ea typeface="Calibri"/>
              <a:cs typeface="Calibri" panose="020F0502020204030204" pitchFamily="34" charset="0"/>
            </a:endParaRPr>
          </a:p>
          <a:p>
            <a:pPr>
              <a:spcAft>
                <a:spcPts val="600"/>
              </a:spcAft>
            </a:pPr>
            <a:r>
              <a:rPr lang="en-GB" dirty="0">
                <a:solidFill>
                  <a:srgbClr val="002060"/>
                </a:solidFill>
                <a:latin typeface="Calibri"/>
                <a:ea typeface="Calibri"/>
                <a:cs typeface="Calibri"/>
              </a:rPr>
              <a:t>Build resilience.</a:t>
            </a:r>
            <a:endParaRPr lang="en-GB" dirty="0">
              <a:solidFill>
                <a:srgbClr val="002060"/>
              </a:solidFill>
              <a:latin typeface="Calibri" panose="020F0502020204030204" pitchFamily="34" charset="0"/>
              <a:ea typeface="Calibri"/>
              <a:cs typeface="Calibri" panose="020F0502020204030204" pitchFamily="34" charset="0"/>
            </a:endParaRPr>
          </a:p>
          <a:p>
            <a:endParaRPr lang="en-GB" dirty="0">
              <a:solidFill>
                <a:srgbClr val="002060"/>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681749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985266" y="1430528"/>
            <a:ext cx="7886700" cy="4881372"/>
          </a:xfrm>
        </p:spPr>
        <p:txBody>
          <a:bodyPr vert="horz" lIns="91440" tIns="45720" rIns="91440" bIns="45720" rtlCol="0" anchor="t">
            <a:noAutofit/>
          </a:bodyPr>
          <a:lstStyle/>
          <a:p>
            <a:pPr>
              <a:lnSpc>
                <a:spcPct val="100000"/>
              </a:lnSpc>
            </a:pPr>
            <a:r>
              <a:rPr lang="en-GB" sz="2400" dirty="0">
                <a:solidFill>
                  <a:srgbClr val="002060"/>
                </a:solidFill>
                <a:latin typeface="Calibri"/>
                <a:cs typeface="Calibri"/>
              </a:rPr>
              <a:t>Labelling</a:t>
            </a:r>
          </a:p>
          <a:p>
            <a:pPr>
              <a:lnSpc>
                <a:spcPct val="100000"/>
              </a:lnSpc>
            </a:pPr>
            <a:r>
              <a:rPr lang="en-GB" sz="2400" dirty="0">
                <a:solidFill>
                  <a:srgbClr val="002060"/>
                </a:solidFill>
                <a:latin typeface="Calibri"/>
                <a:cs typeface="Calibri"/>
              </a:rPr>
              <a:t>Shoes</a:t>
            </a:r>
          </a:p>
          <a:p>
            <a:pPr>
              <a:lnSpc>
                <a:spcPct val="100000"/>
              </a:lnSpc>
            </a:pPr>
            <a:r>
              <a:rPr lang="en-GB" sz="2400" dirty="0">
                <a:solidFill>
                  <a:srgbClr val="002060"/>
                </a:solidFill>
                <a:latin typeface="Calibri"/>
                <a:cs typeface="Calibri"/>
              </a:rPr>
              <a:t>No jewellery – except standard watches and plain earring studs.</a:t>
            </a:r>
            <a:endParaRPr lang="en-GB" sz="2400" dirty="0">
              <a:solidFill>
                <a:srgbClr val="002060"/>
              </a:solidFill>
              <a:latin typeface="Calibri" panose="020F0502020204030204" pitchFamily="34" charset="0"/>
              <a:cs typeface="Calibri" panose="020F0502020204030204" pitchFamily="34" charset="0"/>
            </a:endParaRPr>
          </a:p>
          <a:p>
            <a:pPr>
              <a:lnSpc>
                <a:spcPct val="100000"/>
              </a:lnSpc>
            </a:pPr>
            <a:r>
              <a:rPr lang="en-GB" sz="2400" dirty="0">
                <a:solidFill>
                  <a:srgbClr val="002060"/>
                </a:solidFill>
                <a:latin typeface="Calibri"/>
                <a:cs typeface="Calibri"/>
              </a:rPr>
              <a:t>PE kits to be worn in to school on PE days.</a:t>
            </a:r>
          </a:p>
          <a:p>
            <a:pPr>
              <a:lnSpc>
                <a:spcPct val="100000"/>
              </a:lnSpc>
            </a:pPr>
            <a:r>
              <a:rPr lang="en-GB" sz="2400" dirty="0">
                <a:solidFill>
                  <a:srgbClr val="002060"/>
                </a:solidFill>
                <a:latin typeface="Calibri"/>
                <a:cs typeface="Calibri"/>
              </a:rPr>
              <a:t>Book bags – one small keyring</a:t>
            </a:r>
            <a:endParaRPr lang="en-GB" sz="2400" dirty="0">
              <a:solidFill>
                <a:srgbClr val="002060"/>
              </a:solidFill>
              <a:latin typeface="Calibri" panose="020F0502020204030204" pitchFamily="34" charset="0"/>
              <a:cs typeface="Calibri" panose="020F0502020204030204" pitchFamily="34" charset="0"/>
            </a:endParaRPr>
          </a:p>
          <a:p>
            <a:pPr>
              <a:lnSpc>
                <a:spcPct val="100000"/>
              </a:lnSpc>
            </a:pPr>
            <a:r>
              <a:rPr lang="en-GB" sz="2400" dirty="0">
                <a:solidFill>
                  <a:srgbClr val="002060"/>
                </a:solidFill>
                <a:latin typeface="Calibri"/>
                <a:cs typeface="Calibri"/>
              </a:rPr>
              <a:t>Coats</a:t>
            </a:r>
          </a:p>
          <a:p>
            <a:pPr>
              <a:lnSpc>
                <a:spcPct val="100000"/>
              </a:lnSpc>
            </a:pPr>
            <a:r>
              <a:rPr lang="en-GB" sz="2400" dirty="0" err="1">
                <a:solidFill>
                  <a:srgbClr val="002060"/>
                </a:solidFill>
                <a:latin typeface="Calibri"/>
                <a:cs typeface="Calibri"/>
              </a:rPr>
              <a:t>Waterbottles</a:t>
            </a:r>
            <a:r>
              <a:rPr lang="en-GB" sz="2400" dirty="0">
                <a:solidFill>
                  <a:srgbClr val="002060"/>
                </a:solidFill>
                <a:latin typeface="Calibri"/>
                <a:cs typeface="Calibri"/>
              </a:rPr>
              <a:t> – clearly labelled</a:t>
            </a:r>
            <a:endParaRPr lang="en-GB" dirty="0">
              <a:latin typeface="Calibri" panose="020F0502020204030204" pitchFamily="34" charset="0"/>
              <a:cs typeface="Calibri" panose="020F0502020204030204" pitchFamily="34" charset="0"/>
            </a:endParaRPr>
          </a:p>
          <a:p>
            <a:pPr>
              <a:lnSpc>
                <a:spcPct val="100000"/>
              </a:lnSpc>
            </a:pPr>
            <a:r>
              <a:rPr lang="en-GB" dirty="0">
                <a:latin typeface="Calibri" panose="020F0502020204030204" pitchFamily="34" charset="0"/>
                <a:cs typeface="Calibri" panose="020F0502020204030204" pitchFamily="34" charset="0"/>
                <a:hlinkClick r:id="rId3"/>
              </a:rPr>
              <a:t>Uniform Policy</a:t>
            </a:r>
            <a:endParaRPr lang="en-GB" dirty="0">
              <a:latin typeface="Calibri" panose="020F0502020204030204" pitchFamily="34" charset="0"/>
              <a:cs typeface="Calibri" panose="020F0502020204030204" pitchFamily="34" charset="0"/>
            </a:endParaRPr>
          </a:p>
        </p:txBody>
      </p:sp>
      <p:sp>
        <p:nvSpPr>
          <p:cNvPr id="3" name="Title 2"/>
          <p:cNvSpPr>
            <a:spLocks noGrp="1"/>
          </p:cNvSpPr>
          <p:nvPr>
            <p:ph type="title"/>
          </p:nvPr>
        </p:nvSpPr>
        <p:spPr/>
        <p:txBody>
          <a:bodyPr/>
          <a:lstStyle/>
          <a:p>
            <a:r>
              <a:rPr lang="en-GB" b="1" dirty="0">
                <a:solidFill>
                  <a:srgbClr val="002060"/>
                </a:solidFill>
                <a:effectLst>
                  <a:outerShdw blurRad="38100" dist="38100" dir="2700000" algn="tl">
                    <a:srgbClr val="000000">
                      <a:alpha val="43137"/>
                    </a:srgbClr>
                  </a:outerShdw>
                </a:effectLst>
                <a:latin typeface="Calibri"/>
                <a:cs typeface="Calibri"/>
              </a:rPr>
              <a:t>Uniform and belongings</a:t>
            </a:r>
            <a:endParaRPr lang="en-GB" b="1" dirty="0">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513368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2">
                                            <p:txEl>
                                              <p:pRg st="7" end="7"/>
                                            </p:txEl>
                                          </p:spTgt>
                                        </p:tgtEl>
                                        <p:attrNameLst>
                                          <p:attrName>style.visibility</p:attrName>
                                        </p:attrNameLst>
                                      </p:cBhvr>
                                      <p:to>
                                        <p:strVal val="visible"/>
                                      </p:to>
                                    </p:set>
                                    <p:animEffect transition="in" filter="fade">
                                      <p:cBhvr>
                                        <p:cTn id="35" dur="500"/>
                                        <p:tgtEl>
                                          <p:spTgt spid="2">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1B3F03-0D54-DD95-5B6E-A55AA3A46C04}"/>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6601FCB-2990-F9D7-CFBD-60EDC4876E17}"/>
              </a:ext>
            </a:extLst>
          </p:cNvPr>
          <p:cNvSpPr>
            <a:spLocks noGrp="1"/>
          </p:cNvSpPr>
          <p:nvPr>
            <p:ph idx="1"/>
          </p:nvPr>
        </p:nvSpPr>
        <p:spPr>
          <a:xfrm>
            <a:off x="985266" y="1430528"/>
            <a:ext cx="7886700" cy="4881372"/>
          </a:xfrm>
        </p:spPr>
        <p:txBody>
          <a:bodyPr vert="horz" lIns="91440" tIns="45720" rIns="91440" bIns="45720" rtlCol="0" anchor="t">
            <a:noAutofit/>
          </a:bodyPr>
          <a:lstStyle/>
          <a:p>
            <a:pPr>
              <a:lnSpc>
                <a:spcPct val="100000"/>
              </a:lnSpc>
            </a:pPr>
            <a:r>
              <a:rPr lang="en-GB" sz="2400" dirty="0">
                <a:solidFill>
                  <a:srgbClr val="002060"/>
                </a:solidFill>
                <a:latin typeface="Calibri"/>
                <a:cs typeface="Calibri"/>
              </a:rPr>
              <a:t>Learning through play</a:t>
            </a:r>
          </a:p>
          <a:p>
            <a:pPr>
              <a:lnSpc>
                <a:spcPct val="100000"/>
              </a:lnSpc>
            </a:pPr>
            <a:r>
              <a:rPr lang="en-GB" sz="2400" dirty="0">
                <a:solidFill>
                  <a:srgbClr val="002060"/>
                </a:solidFill>
                <a:latin typeface="Calibri"/>
                <a:cs typeface="Calibri"/>
              </a:rPr>
              <a:t>Mix of adult led learning and exploration</a:t>
            </a:r>
          </a:p>
          <a:p>
            <a:pPr>
              <a:lnSpc>
                <a:spcPct val="100000"/>
              </a:lnSpc>
            </a:pPr>
            <a:r>
              <a:rPr lang="en-GB" sz="2400" dirty="0">
                <a:solidFill>
                  <a:srgbClr val="002060"/>
                </a:solidFill>
                <a:latin typeface="Calibri"/>
                <a:cs typeface="Calibri"/>
              </a:rPr>
              <a:t>3 challenges related to maths, phonics, writing or Learning Quest</a:t>
            </a:r>
          </a:p>
          <a:p>
            <a:pPr marL="0" indent="0">
              <a:lnSpc>
                <a:spcPct val="100000"/>
              </a:lnSpc>
              <a:buNone/>
            </a:pPr>
            <a:endParaRPr lang="en-GB" dirty="0">
              <a:latin typeface="Calibri" panose="020F0502020204030204" pitchFamily="34" charset="0"/>
              <a:cs typeface="Calibri" panose="020F0502020204030204" pitchFamily="34" charset="0"/>
            </a:endParaRPr>
          </a:p>
        </p:txBody>
      </p:sp>
      <p:sp>
        <p:nvSpPr>
          <p:cNvPr id="3" name="Title 2">
            <a:extLst>
              <a:ext uri="{FF2B5EF4-FFF2-40B4-BE49-F238E27FC236}">
                <a16:creationId xmlns:a16="http://schemas.microsoft.com/office/drawing/2014/main" id="{CE13E203-6E4F-437E-1A09-66F22B605040}"/>
              </a:ext>
            </a:extLst>
          </p:cNvPr>
          <p:cNvSpPr>
            <a:spLocks noGrp="1"/>
          </p:cNvSpPr>
          <p:nvPr>
            <p:ph type="title"/>
          </p:nvPr>
        </p:nvSpPr>
        <p:spPr/>
        <p:txBody>
          <a:bodyPr/>
          <a:lstStyle/>
          <a:p>
            <a:r>
              <a:rPr lang="en-GB" b="1" dirty="0">
                <a:solidFill>
                  <a:srgbClr val="002060"/>
                </a:solidFill>
                <a:effectLst>
                  <a:outerShdw blurRad="38100" dist="38100" dir="2700000" algn="tl">
                    <a:srgbClr val="000000">
                      <a:alpha val="43137"/>
                    </a:srgbClr>
                  </a:outerShdw>
                </a:effectLst>
                <a:latin typeface="Calibri"/>
                <a:cs typeface="Calibri"/>
              </a:rPr>
              <a:t>Enhanced Continuous Provision</a:t>
            </a:r>
            <a:endParaRPr lang="en-GB" b="1" dirty="0">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708316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2FA4E4-7C12-8601-F09A-10BDC67F07C5}"/>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CE3D498-406E-1A5D-D794-D7923FE14F8B}"/>
              </a:ext>
            </a:extLst>
          </p:cNvPr>
          <p:cNvSpPr>
            <a:spLocks noGrp="1"/>
          </p:cNvSpPr>
          <p:nvPr>
            <p:ph idx="1"/>
          </p:nvPr>
        </p:nvSpPr>
        <p:spPr>
          <a:xfrm>
            <a:off x="985266" y="1430528"/>
            <a:ext cx="7886700" cy="4881372"/>
          </a:xfrm>
        </p:spPr>
        <p:txBody>
          <a:bodyPr vert="horz" lIns="91440" tIns="45720" rIns="91440" bIns="45720" rtlCol="0" anchor="t">
            <a:noAutofit/>
          </a:bodyPr>
          <a:lstStyle/>
          <a:p>
            <a:pPr>
              <a:lnSpc>
                <a:spcPct val="100000"/>
              </a:lnSpc>
            </a:pPr>
            <a:r>
              <a:rPr lang="en-GB" sz="2400" dirty="0">
                <a:solidFill>
                  <a:srgbClr val="002060"/>
                </a:solidFill>
                <a:latin typeface="Calibri"/>
                <a:cs typeface="Calibri"/>
              </a:rPr>
              <a:t>We follow the ELS phonics scheme. </a:t>
            </a:r>
          </a:p>
          <a:p>
            <a:pPr>
              <a:lnSpc>
                <a:spcPct val="100000"/>
              </a:lnSpc>
            </a:pPr>
            <a:r>
              <a:rPr lang="en-GB" sz="2400" dirty="0">
                <a:solidFill>
                  <a:srgbClr val="002060"/>
                </a:solidFill>
                <a:latin typeface="Calibri"/>
                <a:cs typeface="Calibri"/>
              </a:rPr>
              <a:t>Reading books follow your child’s progression.</a:t>
            </a:r>
          </a:p>
          <a:p>
            <a:pPr>
              <a:lnSpc>
                <a:spcPct val="100000"/>
              </a:lnSpc>
            </a:pPr>
            <a:r>
              <a:rPr lang="en-GB" sz="2400" dirty="0">
                <a:solidFill>
                  <a:srgbClr val="002060"/>
                </a:solidFill>
                <a:latin typeface="Calibri"/>
                <a:cs typeface="Calibri"/>
              </a:rPr>
              <a:t>Promoting a love of reading and stories</a:t>
            </a:r>
          </a:p>
          <a:p>
            <a:pPr>
              <a:lnSpc>
                <a:spcPct val="100000"/>
              </a:lnSpc>
            </a:pPr>
            <a:r>
              <a:rPr lang="en-GB" sz="3600" dirty="0">
                <a:solidFill>
                  <a:srgbClr val="002060"/>
                </a:solidFill>
                <a:latin typeface="Calibri"/>
                <a:cs typeface="Calibri"/>
              </a:rPr>
              <a:t>Phonics screening !!</a:t>
            </a:r>
          </a:p>
          <a:p>
            <a:pPr>
              <a:lnSpc>
                <a:spcPct val="100000"/>
              </a:lnSpc>
            </a:pPr>
            <a:endParaRPr lang="en-GB" sz="4000" dirty="0">
              <a:latin typeface="Calibri" panose="020F0502020204030204" pitchFamily="34" charset="0"/>
              <a:cs typeface="Calibri" panose="020F0502020204030204" pitchFamily="34" charset="0"/>
            </a:endParaRPr>
          </a:p>
        </p:txBody>
      </p:sp>
      <p:sp>
        <p:nvSpPr>
          <p:cNvPr id="3" name="Title 2">
            <a:extLst>
              <a:ext uri="{FF2B5EF4-FFF2-40B4-BE49-F238E27FC236}">
                <a16:creationId xmlns:a16="http://schemas.microsoft.com/office/drawing/2014/main" id="{62E6E07C-1FD2-41C4-2567-B1B711DA4149}"/>
              </a:ext>
            </a:extLst>
          </p:cNvPr>
          <p:cNvSpPr>
            <a:spLocks noGrp="1"/>
          </p:cNvSpPr>
          <p:nvPr>
            <p:ph type="title"/>
          </p:nvPr>
        </p:nvSpPr>
        <p:spPr/>
        <p:txBody>
          <a:bodyPr/>
          <a:lstStyle/>
          <a:p>
            <a:r>
              <a:rPr lang="en-GB" b="1" dirty="0">
                <a:solidFill>
                  <a:srgbClr val="002060"/>
                </a:solidFill>
                <a:effectLst>
                  <a:outerShdw blurRad="38100" dist="38100" dir="2700000" algn="tl">
                    <a:srgbClr val="000000">
                      <a:alpha val="43137"/>
                    </a:srgbClr>
                  </a:outerShdw>
                </a:effectLst>
                <a:latin typeface="Calibri"/>
                <a:cs typeface="Calibri"/>
              </a:rPr>
              <a:t>Reading</a:t>
            </a:r>
            <a:endParaRPr lang="en-GB" b="1" dirty="0">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197056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88C647-CB9C-F572-BCF4-E14DAAE4691E}"/>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A5E64C0-749E-64D4-2713-3E16C643E58F}"/>
              </a:ext>
            </a:extLst>
          </p:cNvPr>
          <p:cNvSpPr>
            <a:spLocks noGrp="1"/>
          </p:cNvSpPr>
          <p:nvPr>
            <p:ph idx="1"/>
          </p:nvPr>
        </p:nvSpPr>
        <p:spPr>
          <a:xfrm>
            <a:off x="985266" y="1430528"/>
            <a:ext cx="7886700" cy="4881372"/>
          </a:xfrm>
        </p:spPr>
        <p:txBody>
          <a:bodyPr vert="horz" lIns="91440" tIns="45720" rIns="91440" bIns="45720" rtlCol="0" anchor="t">
            <a:noAutofit/>
          </a:bodyPr>
          <a:lstStyle/>
          <a:p>
            <a:pPr marL="0" indent="0">
              <a:lnSpc>
                <a:spcPct val="100000"/>
              </a:lnSpc>
              <a:buNone/>
            </a:pPr>
            <a:r>
              <a:rPr lang="en-GB" sz="3200" dirty="0">
                <a:solidFill>
                  <a:srgbClr val="002060"/>
                </a:solidFill>
                <a:latin typeface="CCW Cursive Writing 7" panose="03050602040000000000" pitchFamily="66" charset="0"/>
                <a:cs typeface="Calibri"/>
              </a:rPr>
              <a:t>In year 1 we learn pre-cursive handwriting.</a:t>
            </a:r>
          </a:p>
          <a:p>
            <a:pPr marL="0" indent="0">
              <a:lnSpc>
                <a:spcPct val="100000"/>
              </a:lnSpc>
              <a:buNone/>
            </a:pPr>
            <a:endParaRPr lang="en-GB" sz="3200" dirty="0">
              <a:solidFill>
                <a:srgbClr val="002060"/>
              </a:solidFill>
              <a:latin typeface="CCW Cursive Writing 7" panose="03050602040000000000" pitchFamily="66" charset="0"/>
              <a:cs typeface="Calibri"/>
            </a:endParaRPr>
          </a:p>
          <a:p>
            <a:pPr marL="0" indent="0">
              <a:lnSpc>
                <a:spcPct val="100000"/>
              </a:lnSpc>
              <a:buNone/>
            </a:pPr>
            <a:r>
              <a:rPr lang="en-GB" sz="3200" dirty="0">
                <a:solidFill>
                  <a:srgbClr val="002060"/>
                </a:solidFill>
                <a:latin typeface="CCW Cursive Writing 7" panose="03050602040000000000" pitchFamily="66" charset="0"/>
                <a:cs typeface="Calibri"/>
              </a:rPr>
              <a:t>This facilitates the progression to cursive handwriting in Year 2.</a:t>
            </a:r>
            <a:endParaRPr lang="en-GB" sz="4400" dirty="0">
              <a:solidFill>
                <a:srgbClr val="002060"/>
              </a:solidFill>
              <a:latin typeface="CCW Cursive Writing 7" panose="03050602040000000000" pitchFamily="66" charset="0"/>
              <a:cs typeface="Calibri"/>
            </a:endParaRPr>
          </a:p>
          <a:p>
            <a:pPr>
              <a:lnSpc>
                <a:spcPct val="100000"/>
              </a:lnSpc>
            </a:pPr>
            <a:endParaRPr lang="en-GB" sz="4000" dirty="0">
              <a:latin typeface="Calibri" panose="020F0502020204030204" pitchFamily="34" charset="0"/>
              <a:cs typeface="Calibri" panose="020F0502020204030204" pitchFamily="34" charset="0"/>
            </a:endParaRPr>
          </a:p>
        </p:txBody>
      </p:sp>
      <p:sp>
        <p:nvSpPr>
          <p:cNvPr id="3" name="Title 2">
            <a:extLst>
              <a:ext uri="{FF2B5EF4-FFF2-40B4-BE49-F238E27FC236}">
                <a16:creationId xmlns:a16="http://schemas.microsoft.com/office/drawing/2014/main" id="{83E2AE99-521F-F065-2963-D19BFF3EE68A}"/>
              </a:ext>
            </a:extLst>
          </p:cNvPr>
          <p:cNvSpPr>
            <a:spLocks noGrp="1"/>
          </p:cNvSpPr>
          <p:nvPr>
            <p:ph type="title"/>
          </p:nvPr>
        </p:nvSpPr>
        <p:spPr/>
        <p:txBody>
          <a:bodyPr/>
          <a:lstStyle/>
          <a:p>
            <a:r>
              <a:rPr lang="en-GB" b="1" dirty="0">
                <a:solidFill>
                  <a:srgbClr val="002060"/>
                </a:solidFill>
                <a:effectLst>
                  <a:outerShdw blurRad="38100" dist="38100" dir="2700000" algn="tl">
                    <a:srgbClr val="000000">
                      <a:alpha val="43137"/>
                    </a:srgbClr>
                  </a:outerShdw>
                </a:effectLst>
                <a:latin typeface="Calibri"/>
                <a:cs typeface="Calibri"/>
              </a:rPr>
              <a:t>Handwriting</a:t>
            </a:r>
            <a:endParaRPr lang="en-GB" b="1" dirty="0">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3514994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91490" y="1039876"/>
            <a:ext cx="7886700" cy="2563622"/>
          </a:xfrm>
        </p:spPr>
        <p:txBody>
          <a:bodyPr vert="horz" wrap="square" lIns="91440" tIns="45720" rIns="91440" bIns="45720" rtlCol="0" anchor="t">
            <a:noAutofit/>
          </a:bodyPr>
          <a:lstStyle/>
          <a:p>
            <a:pPr>
              <a:lnSpc>
                <a:spcPct val="100000"/>
              </a:lnSpc>
            </a:pPr>
            <a:r>
              <a:rPr lang="en-GB" sz="1800" dirty="0">
                <a:solidFill>
                  <a:srgbClr val="002060"/>
                </a:solidFill>
                <a:latin typeface="Calibri"/>
                <a:cs typeface="Calibri"/>
              </a:rPr>
              <a:t>Daily Reading 5X a week = a raffle ticket entry.</a:t>
            </a:r>
          </a:p>
          <a:p>
            <a:pPr>
              <a:lnSpc>
                <a:spcPct val="100000"/>
              </a:lnSpc>
            </a:pPr>
            <a:r>
              <a:rPr lang="en-GB" sz="1800" dirty="0" err="1">
                <a:solidFill>
                  <a:srgbClr val="002060"/>
                </a:solidFill>
                <a:latin typeface="Calibri"/>
                <a:cs typeface="Calibri"/>
              </a:rPr>
              <a:t>Numbots</a:t>
            </a:r>
            <a:r>
              <a:rPr lang="en-GB" sz="1800" dirty="0">
                <a:solidFill>
                  <a:srgbClr val="002060"/>
                </a:solidFill>
                <a:latin typeface="Calibri"/>
                <a:cs typeface="Calibri"/>
              </a:rPr>
              <a:t> – log ins to be sent home.</a:t>
            </a:r>
          </a:p>
          <a:p>
            <a:pPr>
              <a:lnSpc>
                <a:spcPct val="100000"/>
              </a:lnSpc>
            </a:pPr>
            <a:r>
              <a:rPr lang="en-GB" sz="1800" dirty="0">
                <a:solidFill>
                  <a:srgbClr val="002060"/>
                </a:solidFill>
                <a:latin typeface="Calibri"/>
                <a:cs typeface="Calibri"/>
              </a:rPr>
              <a:t>Learning Quest home learning</a:t>
            </a:r>
            <a:endParaRPr lang="en-GB" sz="2000" dirty="0">
              <a:solidFill>
                <a:srgbClr val="002060"/>
              </a:solidFill>
              <a:latin typeface="Calibri"/>
              <a:cs typeface="Calibri"/>
            </a:endParaRPr>
          </a:p>
        </p:txBody>
      </p:sp>
      <p:sp>
        <p:nvSpPr>
          <p:cNvPr id="3" name="Title 2"/>
          <p:cNvSpPr>
            <a:spLocks noGrp="1"/>
          </p:cNvSpPr>
          <p:nvPr>
            <p:ph type="title"/>
          </p:nvPr>
        </p:nvSpPr>
        <p:spPr>
          <a:xfrm>
            <a:off x="628650" y="-73786"/>
            <a:ext cx="7886700" cy="1325563"/>
          </a:xfrm>
        </p:spPr>
        <p:txBody>
          <a:bodyPr>
            <a:normAutofit/>
          </a:bodyPr>
          <a:lstStyle/>
          <a:p>
            <a:r>
              <a:rPr lang="en-GB" b="1" dirty="0" err="1">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Homelearning</a:t>
            </a:r>
            <a:endParaRPr lang="en-GB" sz="4200" b="1" dirty="0">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p:txBody>
      </p:sp>
      <p:pic>
        <p:nvPicPr>
          <p:cNvPr id="4" name="Picture 3" descr="A screenshot of a computer&#10;&#10;Description automatically generated">
            <a:extLst>
              <a:ext uri="{FF2B5EF4-FFF2-40B4-BE49-F238E27FC236}">
                <a16:creationId xmlns:a16="http://schemas.microsoft.com/office/drawing/2014/main" id="{EAED75B6-E57D-F3A2-5BE2-71446BB142A1}"/>
              </a:ext>
            </a:extLst>
          </p:cNvPr>
          <p:cNvPicPr>
            <a:picLocks noChangeAspect="1"/>
          </p:cNvPicPr>
          <p:nvPr/>
        </p:nvPicPr>
        <p:blipFill>
          <a:blip r:embed="rId3"/>
          <a:stretch>
            <a:fillRect/>
          </a:stretch>
        </p:blipFill>
        <p:spPr>
          <a:xfrm>
            <a:off x="1289304" y="2527951"/>
            <a:ext cx="6556248" cy="4225259"/>
          </a:xfrm>
          <a:prstGeom prst="rect">
            <a:avLst/>
          </a:prstGeom>
        </p:spPr>
      </p:pic>
    </p:spTree>
    <p:extLst>
      <p:ext uri="{BB962C8B-B14F-4D97-AF65-F5344CB8AC3E}">
        <p14:creationId xmlns:p14="http://schemas.microsoft.com/office/powerpoint/2010/main" val="3649387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428750" y="2884235"/>
            <a:ext cx="6286500" cy="1089529"/>
          </a:xfrm>
        </p:spPr>
        <p:txBody>
          <a:bodyPr wrap="square">
            <a:spAutoFit/>
          </a:bodyPr>
          <a:lstStyle/>
          <a:p>
            <a:pPr algn="ctr"/>
            <a:r>
              <a:rPr lang="en-GB" sz="7200" b="1" dirty="0">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Any Questions?</a:t>
            </a:r>
          </a:p>
        </p:txBody>
      </p:sp>
    </p:spTree>
    <p:extLst>
      <p:ext uri="{BB962C8B-B14F-4D97-AF65-F5344CB8AC3E}">
        <p14:creationId xmlns:p14="http://schemas.microsoft.com/office/powerpoint/2010/main" val="415444665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3e7dad61-457f-40e5-b381-af7e7669e752" xsi:nil="true"/>
    <lcf76f155ced4ddcb4097134ff3c332f xmlns="6e5403ef-3bd0-40a9-ad7d-d41cd062ecbe">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D9C0FC7DD9627C4083BE1F6736D63C02" ma:contentTypeVersion="16" ma:contentTypeDescription="Create a new document." ma:contentTypeScope="" ma:versionID="31f60c98117618ca744f0936595640bb">
  <xsd:schema xmlns:xsd="http://www.w3.org/2001/XMLSchema" xmlns:xs="http://www.w3.org/2001/XMLSchema" xmlns:p="http://schemas.microsoft.com/office/2006/metadata/properties" xmlns:ns2="6e5403ef-3bd0-40a9-ad7d-d41cd062ecbe" xmlns:ns3="3e7dad61-457f-40e5-b381-af7e7669e752" targetNamespace="http://schemas.microsoft.com/office/2006/metadata/properties" ma:root="true" ma:fieldsID="4194b2eee9d53fb11701b5725eeb68cc" ns2:_="" ns3:_="">
    <xsd:import namespace="6e5403ef-3bd0-40a9-ad7d-d41cd062ecbe"/>
    <xsd:import namespace="3e7dad61-457f-40e5-b381-af7e7669e752"/>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e5403ef-3bd0-40a9-ad7d-d41cd062ecb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50815683-d289-4b86-a206-27136f024001"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e7dad61-457f-40e5-b381-af7e7669e752"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7e0b4adc-07a8-4cfc-b89b-317f65834f66}" ma:internalName="TaxCatchAll" ma:showField="CatchAllData" ma:web="3e7dad61-457f-40e5-b381-af7e7669e752">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F4762F5-6FA7-4914-AF5D-F8653E03D7FC}">
  <ds:schemaRefs>
    <ds:schemaRef ds:uri="http://www.w3.org/XML/1998/namespace"/>
    <ds:schemaRef ds:uri="http://schemas.microsoft.com/office/2006/metadata/properties"/>
    <ds:schemaRef ds:uri="http://schemas.microsoft.com/office/2006/documentManagement/types"/>
    <ds:schemaRef ds:uri="http://purl.org/dc/dcmitype/"/>
    <ds:schemaRef ds:uri="http://purl.org/dc/elements/1.1/"/>
    <ds:schemaRef ds:uri="6e5403ef-3bd0-40a9-ad7d-d41cd062ecbe"/>
    <ds:schemaRef ds:uri="http://purl.org/dc/terms/"/>
    <ds:schemaRef ds:uri="http://schemas.openxmlformats.org/package/2006/metadata/core-properties"/>
    <ds:schemaRef ds:uri="http://schemas.microsoft.com/office/infopath/2007/PartnerControls"/>
    <ds:schemaRef ds:uri="3e7dad61-457f-40e5-b381-af7e7669e752"/>
  </ds:schemaRefs>
</ds:datastoreItem>
</file>

<file path=customXml/itemProps2.xml><?xml version="1.0" encoding="utf-8"?>
<ds:datastoreItem xmlns:ds="http://schemas.openxmlformats.org/officeDocument/2006/customXml" ds:itemID="{3AD22186-D8D4-4BE8-A688-BE97B50756C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e5403ef-3bd0-40a9-ad7d-d41cd062ecbe"/>
    <ds:schemaRef ds:uri="3e7dad61-457f-40e5-b381-af7e7669e75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5DB5EBE-AD15-4454-B639-D8205F3BC97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2013 - 2022 Theme</Template>
  <TotalTime>56</TotalTime>
  <Words>1707</Words>
  <Application>Microsoft Office PowerPoint</Application>
  <PresentationFormat>On-screen Show (4:3)</PresentationFormat>
  <Paragraphs>144</Paragraphs>
  <Slides>11</Slides>
  <Notes>11</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Welcome to Year 1</vt:lpstr>
      <vt:lpstr>PowerPoint Presentation</vt:lpstr>
      <vt:lpstr>PowerPoint Presentation</vt:lpstr>
      <vt:lpstr>Learning Quests</vt:lpstr>
      <vt:lpstr>Roles and Responsibilities</vt:lpstr>
      <vt:lpstr>Uniform and belongings</vt:lpstr>
      <vt:lpstr>Enhanced Continuous Provision</vt:lpstr>
      <vt:lpstr>Reading</vt:lpstr>
      <vt:lpstr>Handwriting</vt:lpstr>
      <vt:lpstr>Homelearning</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Amanda Pangbourne</dc:creator>
  <cp:lastModifiedBy>Grace Maddison</cp:lastModifiedBy>
  <cp:revision>93</cp:revision>
  <dcterms:created xsi:type="dcterms:W3CDTF">2024-09-11T13:01:49Z</dcterms:created>
  <dcterms:modified xsi:type="dcterms:W3CDTF">2025-09-15T09:09:32Z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0x010100D9C0FC7DD9627C4083BE1F6736D63C02</vt:lpwstr>
  </property>
  <property fmtid="{D5CDD505-2E9C-101B-9397-08002B2CF9AE}" pid="3" name="MediaServiceImageTags">
    <vt:lpwstr/>
  </property>
</Properties>
</file>