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7"/>
  </p:notesMasterIdLst>
  <p:sldIdLst>
    <p:sldId id="266" r:id="rId5"/>
    <p:sldId id="273" r:id="rId6"/>
    <p:sldId id="277" r:id="rId7"/>
    <p:sldId id="274" r:id="rId8"/>
    <p:sldId id="282" r:id="rId9"/>
    <p:sldId id="278" r:id="rId10"/>
    <p:sldId id="271" r:id="rId11"/>
    <p:sldId id="275" r:id="rId12"/>
    <p:sldId id="276" r:id="rId13"/>
    <p:sldId id="281" r:id="rId14"/>
    <p:sldId id="280" r:id="rId15"/>
    <p:sldId id="27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FFFF"/>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1BD21C-E307-EB61-1AF0-C313EA302909}" v="8" dt="2025-09-10T07:15:55.4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6" autoAdjust="0"/>
    <p:restoredTop sz="86231" autoAdjust="0"/>
  </p:normalViewPr>
  <p:slideViewPr>
    <p:cSldViewPr snapToGrid="0">
      <p:cViewPr varScale="1">
        <p:scale>
          <a:sx n="71" d="100"/>
          <a:sy n="71" d="100"/>
        </p:scale>
        <p:origin x="39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823BC0-CA6D-432C-A7D7-58802FB0EFB8}" type="datetimeFigureOut">
              <a:rPr lang="en-GB" smtClean="0"/>
              <a:t>15/09/2025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6AC5E-9435-4763-813C-613F2A83A350}" type="slidenum">
              <a:rPr lang="en-GB" smtClean="0"/>
              <a:t>‹#›</a:t>
            </a:fld>
            <a:endParaRPr lang="en-GB"/>
          </a:p>
        </p:txBody>
      </p:sp>
    </p:spTree>
    <p:extLst>
      <p:ext uri="{BB962C8B-B14F-4D97-AF65-F5344CB8AC3E}">
        <p14:creationId xmlns:p14="http://schemas.microsoft.com/office/powerpoint/2010/main" val="1235457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1</a:t>
            </a:fld>
            <a:endParaRPr lang="en-GB"/>
          </a:p>
        </p:txBody>
      </p:sp>
    </p:spTree>
    <p:extLst>
      <p:ext uri="{BB962C8B-B14F-4D97-AF65-F5344CB8AC3E}">
        <p14:creationId xmlns:p14="http://schemas.microsoft.com/office/powerpoint/2010/main" val="34179846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Our school values have been updated to reflect the changing nature of our school. These values will woven throughout our curriculum, worship and daily life in school.</a:t>
            </a:r>
          </a:p>
        </p:txBody>
      </p:sp>
      <p:sp>
        <p:nvSpPr>
          <p:cNvPr id="4" name="Slide Number Placeholder 3"/>
          <p:cNvSpPr>
            <a:spLocks noGrp="1"/>
          </p:cNvSpPr>
          <p:nvPr>
            <p:ph type="sldNum" sz="quarter" idx="10"/>
          </p:nvPr>
        </p:nvSpPr>
        <p:spPr/>
        <p:txBody>
          <a:bodyPr/>
          <a:lstStyle/>
          <a:p>
            <a:fld id="{E1472B9D-2C9C-4E1B-95E1-52E260CEE3B8}" type="slidenum">
              <a:rPr lang="en-GB" smtClean="0"/>
              <a:t>2</a:t>
            </a:fld>
            <a:endParaRPr lang="en-GB"/>
          </a:p>
        </p:txBody>
      </p:sp>
    </p:spTree>
    <p:extLst>
      <p:ext uri="{BB962C8B-B14F-4D97-AF65-F5344CB8AC3E}">
        <p14:creationId xmlns:p14="http://schemas.microsoft.com/office/powerpoint/2010/main" val="31022016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1472B9D-2C9C-4E1B-95E1-52E260CEE3B8}" type="slidenum">
              <a:rPr lang="en-GB" smtClean="0"/>
              <a:t>3</a:t>
            </a:fld>
            <a:endParaRPr lang="en-GB"/>
          </a:p>
        </p:txBody>
      </p:sp>
    </p:spTree>
    <p:extLst>
      <p:ext uri="{BB962C8B-B14F-4D97-AF65-F5344CB8AC3E}">
        <p14:creationId xmlns:p14="http://schemas.microsoft.com/office/powerpoint/2010/main" val="34389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This is an overview of our learning quest for each half term. All out learning is now linked into themes. This is an overview of what we are learning. These will be sent home and can be found on the school website.</a:t>
            </a:r>
          </a:p>
        </p:txBody>
      </p:sp>
      <p:sp>
        <p:nvSpPr>
          <p:cNvPr id="4" name="Slide Number Placeholder 3"/>
          <p:cNvSpPr>
            <a:spLocks noGrp="1"/>
          </p:cNvSpPr>
          <p:nvPr>
            <p:ph type="sldNum" sz="quarter" idx="10"/>
          </p:nvPr>
        </p:nvSpPr>
        <p:spPr/>
        <p:txBody>
          <a:bodyPr/>
          <a:lstStyle/>
          <a:p>
            <a:fld id="{E1472B9D-2C9C-4E1B-95E1-52E260CEE3B8}" type="slidenum">
              <a:rPr lang="en-GB" smtClean="0"/>
              <a:t>4</a:t>
            </a:fld>
            <a:endParaRPr lang="en-GB"/>
          </a:p>
        </p:txBody>
      </p:sp>
    </p:spTree>
    <p:extLst>
      <p:ext uri="{BB962C8B-B14F-4D97-AF65-F5344CB8AC3E}">
        <p14:creationId xmlns:p14="http://schemas.microsoft.com/office/powerpoint/2010/main" val="1586792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an overview of what we will be learning this half term. </a:t>
            </a:r>
          </a:p>
          <a:p>
            <a:endParaRPr lang="en-GB" dirty="0"/>
          </a:p>
        </p:txBody>
      </p:sp>
      <p:sp>
        <p:nvSpPr>
          <p:cNvPr id="4" name="Slide Number Placeholder 3"/>
          <p:cNvSpPr>
            <a:spLocks noGrp="1"/>
          </p:cNvSpPr>
          <p:nvPr>
            <p:ph type="sldNum" sz="quarter" idx="5"/>
          </p:nvPr>
        </p:nvSpPr>
        <p:spPr/>
        <p:txBody>
          <a:bodyPr/>
          <a:lstStyle/>
          <a:p>
            <a:fld id="{37C6AC5E-9435-4763-813C-613F2A83A350}" type="slidenum">
              <a:rPr lang="en-GB" smtClean="0"/>
              <a:t>5</a:t>
            </a:fld>
            <a:endParaRPr lang="en-GB"/>
          </a:p>
        </p:txBody>
      </p:sp>
    </p:spTree>
    <p:extLst>
      <p:ext uri="{BB962C8B-B14F-4D97-AF65-F5344CB8AC3E}">
        <p14:creationId xmlns:p14="http://schemas.microsoft.com/office/powerpoint/2010/main" val="425678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This is an example of our timetable and things will change as we go through the year and as the class evolves.</a:t>
            </a:r>
          </a:p>
          <a:p>
            <a:endParaRPr lang="en-GB" dirty="0"/>
          </a:p>
          <a:p>
            <a:r>
              <a:rPr lang="en-GB" dirty="0"/>
              <a:t>This is roughly wat to expect.</a:t>
            </a:r>
          </a:p>
        </p:txBody>
      </p:sp>
      <p:sp>
        <p:nvSpPr>
          <p:cNvPr id="4" name="Slide Number Placeholder 3"/>
          <p:cNvSpPr>
            <a:spLocks noGrp="1"/>
          </p:cNvSpPr>
          <p:nvPr>
            <p:ph type="sldNum" sz="quarter" idx="10"/>
          </p:nvPr>
        </p:nvSpPr>
        <p:spPr/>
        <p:txBody>
          <a:bodyPr/>
          <a:lstStyle/>
          <a:p>
            <a:fld id="{E1472B9D-2C9C-4E1B-95E1-52E260CEE3B8}" type="slidenum">
              <a:rPr lang="en-GB" smtClean="0"/>
              <a:t>6</a:t>
            </a:fld>
            <a:endParaRPr lang="en-GB"/>
          </a:p>
        </p:txBody>
      </p:sp>
    </p:spTree>
    <p:extLst>
      <p:ext uri="{BB962C8B-B14F-4D97-AF65-F5344CB8AC3E}">
        <p14:creationId xmlns:p14="http://schemas.microsoft.com/office/powerpoint/2010/main" val="937573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Attendance is key.</a:t>
            </a:r>
          </a:p>
          <a:p>
            <a:endParaRPr lang="en-GB" dirty="0"/>
          </a:p>
          <a:p>
            <a:r>
              <a:rPr lang="en-GB" dirty="0"/>
              <a:t>Uniform – See the uniform policy. No jewellery or nail varnish. Hair decorations should be functional, </a:t>
            </a:r>
            <a:r>
              <a:rPr lang="en-GB" b="1" dirty="0"/>
              <a:t>not decorative </a:t>
            </a:r>
            <a:r>
              <a:rPr lang="en-GB" dirty="0"/>
              <a:t>and in school colours of red, white or blue. Please check the uniform policy for PE kit.</a:t>
            </a:r>
          </a:p>
          <a:p>
            <a:endParaRPr lang="en-GB" dirty="0"/>
          </a:p>
          <a:p>
            <a:r>
              <a:rPr lang="en-GB" dirty="0"/>
              <a:t>Ensure you read all letters and communications sent from school. Please ensure you complete any permission slips.</a:t>
            </a:r>
          </a:p>
          <a:p>
            <a:endParaRPr lang="en-GB" dirty="0"/>
          </a:p>
          <a:p>
            <a:r>
              <a:rPr lang="en-GB" dirty="0"/>
              <a:t>Presentation – </a:t>
            </a:r>
            <a:r>
              <a:rPr lang="en-GB" dirty="0" err="1"/>
              <a:t>Homelearning</a:t>
            </a:r>
            <a:r>
              <a:rPr lang="en-GB" dirty="0"/>
              <a:t> to completed in blue pen for English, pencil for maths. All the children were given their stationery packs from last year.</a:t>
            </a:r>
          </a:p>
          <a:p>
            <a:endParaRPr lang="en-GB" dirty="0"/>
          </a:p>
          <a:p>
            <a:r>
              <a:rPr lang="en-GB" dirty="0"/>
              <a:t>Snacks – Out of lunchboxes and in the snack basket.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Self Regulation – XXX needed - Toilet</a:t>
            </a:r>
            <a:r>
              <a:rPr lang="en-GB" baseline="0" dirty="0"/>
              <a:t> – Unless there is a specific medical condition, children will need to go before school, break and lunch times and then after 2pm in the afternoon. Please let the team know if anything arises that may affect this (preparation for secondary school)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t>Behaviour – not last because it’s the least important, but because it is vital for children to maximise their learning time in school (behaviour for learning, taking responsibility for themselves, their actions and their words, tale-telling, talking)</a:t>
            </a:r>
          </a:p>
          <a:p>
            <a:endParaRPr lang="en-GB" dirty="0"/>
          </a:p>
        </p:txBody>
      </p:sp>
      <p:sp>
        <p:nvSpPr>
          <p:cNvPr id="4" name="Slide Number Placeholder 3"/>
          <p:cNvSpPr>
            <a:spLocks noGrp="1"/>
          </p:cNvSpPr>
          <p:nvPr>
            <p:ph type="sldNum" sz="quarter" idx="10"/>
          </p:nvPr>
        </p:nvSpPr>
        <p:spPr/>
        <p:txBody>
          <a:bodyPr/>
          <a:lstStyle/>
          <a:p>
            <a:fld id="{9948AEB9-90B8-49E6-BA66-28CF154D9C72}" type="slidenum">
              <a:rPr lang="en-GB" smtClean="0"/>
              <a:t>7</a:t>
            </a:fld>
            <a:endParaRPr lang="en-GB"/>
          </a:p>
        </p:txBody>
      </p:sp>
    </p:spTree>
    <p:extLst>
      <p:ext uri="{BB962C8B-B14F-4D97-AF65-F5344CB8AC3E}">
        <p14:creationId xmlns:p14="http://schemas.microsoft.com/office/powerpoint/2010/main" val="17464433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Labelling - Please label all uniform</a:t>
            </a:r>
            <a:r>
              <a:rPr lang="en-GB" baseline="0" dirty="0"/>
              <a:t> with your child’s name!</a:t>
            </a:r>
          </a:p>
          <a:p>
            <a:endParaRPr lang="en-GB" baseline="0" dirty="0"/>
          </a:p>
          <a:p>
            <a:r>
              <a:rPr lang="en-GB" baseline="0" dirty="0"/>
              <a:t>Shoes - </a:t>
            </a:r>
            <a:r>
              <a:rPr lang="en-US" baseline="0" dirty="0"/>
              <a:t>Shoes of a traditional school type in plain black, navy blue or red. Trainers for PE</a:t>
            </a:r>
          </a:p>
          <a:p>
            <a:endParaRPr lang="en-US" baseline="0" dirty="0"/>
          </a:p>
          <a:p>
            <a:r>
              <a:rPr lang="en-GB" baseline="0" dirty="0"/>
              <a:t>Jewellery - No Jewellery. Earrings must be simple studs. Must be removed for PE by the child and put back in. Watches are fine but only if they are not a distraction. NO ALARMS. Activity trackers and smart watches are not allowed – cost, distraction, ability to text/access the internet.</a:t>
            </a:r>
          </a:p>
          <a:p>
            <a:endParaRPr lang="en-GB" baseline="0" dirty="0"/>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Book Bags – 1 small key chain. If there are more, your child will be asked to remove and keep them at home. If they continue to come into school, they will be removed by staff and left in the office to be collected by you.</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r>
              <a:rPr lang="en-GB" baseline="0" dirty="0"/>
              <a:t>Coats - Coats need to be warm and waterproof (no hoodies or jumpers). Please keep and eye on the weather. Please ensure hats, scarves and gloves are named and encourage your child to look after these items.</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E1472B9D-2C9C-4E1B-95E1-52E260CEE3B8}" type="slidenum">
              <a:rPr lang="en-GB" smtClean="0"/>
              <a:t>8</a:t>
            </a:fld>
            <a:endParaRPr lang="en-GB"/>
          </a:p>
        </p:txBody>
      </p:sp>
    </p:spTree>
    <p:extLst>
      <p:ext uri="{BB962C8B-B14F-4D97-AF65-F5344CB8AC3E}">
        <p14:creationId xmlns:p14="http://schemas.microsoft.com/office/powerpoint/2010/main" val="3027084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latin typeface="Calibri" panose="020F0502020204030204" pitchFamily="34" charset="0"/>
                <a:cs typeface="Calibri" panose="020F0502020204030204" pitchFamily="34" charset="0"/>
              </a:rPr>
              <a:t>Daily Reading – 20 minutes, signed by an adult. Rocket Reads. See inside of Reading Diaries for more information.</a:t>
            </a:r>
          </a:p>
          <a:p>
            <a:endParaRPr lang="en-GB"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Calibri" panose="020F0502020204030204" pitchFamily="34" charset="0"/>
                <a:cs typeface="Calibri" panose="020F0502020204030204" pitchFamily="34" charset="0"/>
              </a:rPr>
              <a:t>Daily TT Rock Stars – 5 times a week</a:t>
            </a:r>
            <a:r>
              <a:rPr lang="en-GB" baseline="0" dirty="0">
                <a:latin typeface="Calibri" panose="020F0502020204030204" pitchFamily="34" charset="0"/>
                <a:cs typeface="Calibri" panose="020F0502020204030204" pitchFamily="34" charset="0"/>
              </a:rPr>
              <a:t> - </a:t>
            </a:r>
            <a:r>
              <a:rPr lang="en-GB" dirty="0"/>
              <a:t>More information will be available on TT </a:t>
            </a:r>
            <a:r>
              <a:rPr lang="en-GB" dirty="0" err="1"/>
              <a:t>Rockstars</a:t>
            </a:r>
            <a:r>
              <a:rPr lang="en-GB" dirty="0"/>
              <a:t> later this term.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en-GB" dirty="0">
                <a:latin typeface="Calibri" panose="020F0502020204030204" pitchFamily="34" charset="0"/>
                <a:cs typeface="Calibri" panose="020F0502020204030204" pitchFamily="34" charset="0"/>
              </a:rPr>
              <a:t>Half Termly Spelling – More information to follow.</a:t>
            </a:r>
          </a:p>
          <a:p>
            <a:endParaRPr lang="en-GB" dirty="0"/>
          </a:p>
          <a:p>
            <a:endParaRPr lang="en-GB" dirty="0"/>
          </a:p>
          <a:p>
            <a:r>
              <a:rPr lang="en-GB" dirty="0"/>
              <a:t>Children have a choice to complete homework at home or in school. But it must be completed.</a:t>
            </a:r>
          </a:p>
          <a:p>
            <a:endParaRPr lang="en-GB" dirty="0"/>
          </a:p>
          <a:p>
            <a:r>
              <a:rPr lang="en-GB" dirty="0"/>
              <a:t>All CGP Tasks will be posted as assignments on Google Classroom on Fridays.</a:t>
            </a:r>
          </a:p>
          <a:p>
            <a:endParaRPr lang="en-GB" dirty="0"/>
          </a:p>
          <a:p>
            <a:r>
              <a:rPr lang="en-GB" dirty="0"/>
              <a:t>Answers for the tasks will be posted on Tuesday, before the handing-in the deadline of Wednesday. Children are expected to self-mark honestly AFTER completing their homework.</a:t>
            </a:r>
          </a:p>
          <a:p>
            <a:endParaRPr lang="en-GB" dirty="0"/>
          </a:p>
          <a:p>
            <a:r>
              <a:rPr lang="en-GB" dirty="0"/>
              <a:t>Paper copies of the answers are always available for children to complete in school. </a:t>
            </a:r>
          </a:p>
          <a:p>
            <a:endParaRPr lang="en-GB" dirty="0"/>
          </a:p>
          <a:p>
            <a:r>
              <a:rPr lang="en-GB" dirty="0"/>
              <a:t>Children must post their scores in a private comment before handing in their assignments on time.</a:t>
            </a:r>
          </a:p>
        </p:txBody>
      </p:sp>
      <p:sp>
        <p:nvSpPr>
          <p:cNvPr id="4" name="Slide Number Placeholder 3"/>
          <p:cNvSpPr>
            <a:spLocks noGrp="1"/>
          </p:cNvSpPr>
          <p:nvPr>
            <p:ph type="sldNum" sz="quarter" idx="10"/>
          </p:nvPr>
        </p:nvSpPr>
        <p:spPr/>
        <p:txBody>
          <a:bodyPr/>
          <a:lstStyle/>
          <a:p>
            <a:fld id="{E1472B9D-2C9C-4E1B-95E1-52E260CEE3B8}" type="slidenum">
              <a:rPr lang="en-GB" smtClean="0"/>
              <a:t>9</a:t>
            </a:fld>
            <a:endParaRPr lang="en-GB"/>
          </a:p>
        </p:txBody>
      </p:sp>
    </p:spTree>
    <p:extLst>
      <p:ext uri="{BB962C8B-B14F-4D97-AF65-F5344CB8AC3E}">
        <p14:creationId xmlns:p14="http://schemas.microsoft.com/office/powerpoint/2010/main" val="24878409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1472B9D-2C9C-4E1B-95E1-52E260CEE3B8}" type="slidenum">
              <a:rPr lang="en-GB" smtClean="0"/>
              <a:t>11</a:t>
            </a:fld>
            <a:endParaRPr lang="en-GB"/>
          </a:p>
        </p:txBody>
      </p:sp>
    </p:spTree>
    <p:extLst>
      <p:ext uri="{BB962C8B-B14F-4D97-AF65-F5344CB8AC3E}">
        <p14:creationId xmlns:p14="http://schemas.microsoft.com/office/powerpoint/2010/main" val="4295530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1472B9D-2C9C-4E1B-95E1-52E260CEE3B8}" type="slidenum">
              <a:rPr lang="en-GB" smtClean="0"/>
              <a:t>12</a:t>
            </a:fld>
            <a:endParaRPr lang="en-GB"/>
          </a:p>
        </p:txBody>
      </p:sp>
    </p:spTree>
    <p:extLst>
      <p:ext uri="{BB962C8B-B14F-4D97-AF65-F5344CB8AC3E}">
        <p14:creationId xmlns:p14="http://schemas.microsoft.com/office/powerpoint/2010/main" val="3480647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4230757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1097288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5F96A01-9BBD-4AF8-AD67-B4FEF7930245}"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916769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5F96A01-9BBD-4AF8-AD67-B4FEF7930245}"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000726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5F96A01-9BBD-4AF8-AD67-B4FEF7930245}" type="datetimeFigureOut">
              <a:rPr lang="en-GB" smtClean="0"/>
              <a:t>15/09/2025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8589069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5F96A01-9BBD-4AF8-AD67-B4FEF7930245}" type="datetimeFigureOut">
              <a:rPr lang="en-GB" smtClean="0"/>
              <a:t>15/09/2025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996364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96A01-9BBD-4AF8-AD67-B4FEF7930245}" type="datetimeFigureOut">
              <a:rPr lang="en-GB" smtClean="0"/>
              <a:t>15/09/2025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445341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5F96A01-9BBD-4AF8-AD67-B4FEF7930245}"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941395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5F96A01-9BBD-4AF8-AD67-B4FEF7930245}" type="datetimeFigureOut">
              <a:rPr lang="en-GB" smtClean="0"/>
              <a:t>15/09/2025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3059633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1835671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5F96A01-9BBD-4AF8-AD67-B4FEF7930245}" type="datetimeFigureOut">
              <a:rPr lang="en-GB" smtClean="0"/>
              <a:t>15/09/2025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09BF8-A0C0-4974-8AD2-D7287745974B}" type="slidenum">
              <a:rPr lang="en-GB" smtClean="0"/>
              <a:t>‹#›</a:t>
            </a:fld>
            <a:endParaRPr lang="en-GB"/>
          </a:p>
        </p:txBody>
      </p:sp>
    </p:spTree>
    <p:extLst>
      <p:ext uri="{BB962C8B-B14F-4D97-AF65-F5344CB8AC3E}">
        <p14:creationId xmlns:p14="http://schemas.microsoft.com/office/powerpoint/2010/main" val="2018652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96A01-9BBD-4AF8-AD67-B4FEF7930245}" type="datetimeFigureOut">
              <a:rPr lang="en-GB" smtClean="0"/>
              <a:t>15/09/2025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609BF8-A0C0-4974-8AD2-D7287745974B}" type="slidenum">
              <a:rPr lang="en-GB" smtClean="0"/>
              <a:t>‹#›</a:t>
            </a:fld>
            <a:endParaRPr lang="en-GB"/>
          </a:p>
        </p:txBody>
      </p:sp>
    </p:spTree>
    <p:extLst>
      <p:ext uri="{BB962C8B-B14F-4D97-AF65-F5344CB8AC3E}">
        <p14:creationId xmlns:p14="http://schemas.microsoft.com/office/powerpoint/2010/main" val="424729449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stalbansprimaryschool.co.uk/uniform/"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2256219"/>
            <a:ext cx="7772400" cy="1253744"/>
          </a:xfrm>
        </p:spPr>
        <p:txBody>
          <a:bodyPr/>
          <a:lstStyle/>
          <a:p>
            <a:r>
              <a:rPr lang="en-GB" b="1" dirty="0">
                <a:solidFill>
                  <a:srgbClr val="002060"/>
                </a:solidFill>
                <a:effectLst>
                  <a:outerShdw blurRad="38100" dist="38100" dir="2700000" algn="tl">
                    <a:srgbClr val="000000">
                      <a:alpha val="43137"/>
                    </a:srgbClr>
                  </a:outerShdw>
                </a:effectLst>
                <a:latin typeface="Calibri"/>
                <a:cs typeface="Calibri"/>
              </a:rPr>
              <a:t>Welcome to Year 3</a:t>
            </a:r>
          </a:p>
        </p:txBody>
      </p:sp>
      <p:sp>
        <p:nvSpPr>
          <p:cNvPr id="3" name="Subtitle 2"/>
          <p:cNvSpPr>
            <a:spLocks noGrp="1"/>
          </p:cNvSpPr>
          <p:nvPr>
            <p:ph type="subTitle" idx="1"/>
          </p:nvPr>
        </p:nvSpPr>
        <p:spPr>
          <a:xfrm>
            <a:off x="2451100" y="3634909"/>
            <a:ext cx="7289800" cy="2100729"/>
          </a:xfrm>
        </p:spPr>
        <p:txBody>
          <a:bodyPr vert="horz" lIns="91440" tIns="45720" rIns="91440" bIns="45720" rtlCol="0" anchor="t">
            <a:noAutofit/>
          </a:bodyPr>
          <a:lstStyle/>
          <a:p>
            <a:pPr>
              <a:lnSpc>
                <a:spcPct val="100000"/>
              </a:lnSpc>
            </a:pPr>
            <a:r>
              <a:rPr lang="en-GB" sz="2800" dirty="0">
                <a:solidFill>
                  <a:srgbClr val="002060"/>
                </a:solidFill>
                <a:latin typeface="Calibri"/>
                <a:cs typeface="Calibri"/>
              </a:rPr>
              <a:t>Miss Gaffney</a:t>
            </a:r>
            <a:endParaRPr lang="en-GB" sz="2800" dirty="0">
              <a:solidFill>
                <a:srgbClr val="002060"/>
              </a:solidFill>
              <a:latin typeface="Calibri" panose="020F0502020204030204" pitchFamily="34" charset="0"/>
              <a:cs typeface="Calibri" panose="020F0502020204030204" pitchFamily="34" charset="0"/>
            </a:endParaRPr>
          </a:p>
          <a:p>
            <a:pPr>
              <a:lnSpc>
                <a:spcPct val="100000"/>
              </a:lnSpc>
            </a:pPr>
            <a:r>
              <a:rPr lang="en-GB" sz="2800" dirty="0">
                <a:solidFill>
                  <a:srgbClr val="002060"/>
                </a:solidFill>
                <a:latin typeface="Calibri"/>
                <a:cs typeface="Calibri"/>
              </a:rPr>
              <a:t>Mrs Slocombe (Mondays)</a:t>
            </a:r>
          </a:p>
          <a:p>
            <a:pPr>
              <a:lnSpc>
                <a:spcPct val="100000"/>
              </a:lnSpc>
            </a:pPr>
            <a:r>
              <a:rPr lang="en-GB" sz="2800" dirty="0">
                <a:solidFill>
                  <a:srgbClr val="002060"/>
                </a:solidFill>
                <a:latin typeface="Calibri"/>
                <a:cs typeface="Calibri"/>
              </a:rPr>
              <a:t>Miss White (Mon-Wed)</a:t>
            </a:r>
          </a:p>
          <a:p>
            <a:pPr>
              <a:lnSpc>
                <a:spcPct val="100000"/>
              </a:lnSpc>
            </a:pPr>
            <a:r>
              <a:rPr lang="en-GB" sz="2800" dirty="0">
                <a:solidFill>
                  <a:srgbClr val="002060"/>
                </a:solidFill>
                <a:latin typeface="Calibri"/>
                <a:cs typeface="Calibri"/>
              </a:rPr>
              <a:t>Mrs Bath (Thurs-Fri)</a:t>
            </a:r>
          </a:p>
        </p:txBody>
      </p:sp>
    </p:spTree>
    <p:extLst>
      <p:ext uri="{BB962C8B-B14F-4D97-AF65-F5344CB8AC3E}">
        <p14:creationId xmlns:p14="http://schemas.microsoft.com/office/powerpoint/2010/main" val="2906984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5AE4C08-5082-47E2-9710-E79066987AFF}"/>
              </a:ext>
            </a:extLst>
          </p:cNvPr>
          <p:cNvSpPr txBox="1">
            <a:spLocks/>
          </p:cNvSpPr>
          <p:nvPr/>
        </p:nvSpPr>
        <p:spPr>
          <a:xfrm>
            <a:off x="1786890" y="365127"/>
            <a:ext cx="8700516" cy="1325563"/>
          </a:xfrm>
          <a:prstGeom prst="rect">
            <a:avLst/>
          </a:prstGeom>
          <a:solidFill>
            <a:schemeClr val="bg1"/>
          </a:solidFill>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SassoonCRInfant" panose="02010503020300020003" pitchFamily="2" charset="0"/>
                <a:ea typeface="+mj-ea"/>
                <a:cs typeface="+mj-cs"/>
              </a:defRPr>
            </a:lvl1pPr>
            <a:extLst/>
          </a:lstStyle>
          <a:p>
            <a:r>
              <a:rPr lang="en-GB" sz="4400" dirty="0">
                <a:solidFill>
                  <a:srgbClr val="002060"/>
                </a:solidFill>
                <a:latin typeface="+mn-lt"/>
              </a:rPr>
              <a:t>Our Values</a:t>
            </a:r>
          </a:p>
        </p:txBody>
      </p:sp>
      <p:sp>
        <p:nvSpPr>
          <p:cNvPr id="5" name="Rectangle: Rounded Corners 3">
            <a:extLst>
              <a:ext uri="{FF2B5EF4-FFF2-40B4-BE49-F238E27FC236}">
                <a16:creationId xmlns:a16="http://schemas.microsoft.com/office/drawing/2014/main" id="{6361222E-7DE1-462C-9BD9-2D1C35702E5B}"/>
              </a:ext>
            </a:extLst>
          </p:cNvPr>
          <p:cNvSpPr/>
          <p:nvPr/>
        </p:nvSpPr>
        <p:spPr>
          <a:xfrm>
            <a:off x="1863828" y="355748"/>
            <a:ext cx="8464344" cy="6146504"/>
          </a:xfrm>
          <a:custGeom>
            <a:avLst/>
            <a:gdLst>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1020020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582698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50504"/>
              <a:gd name="connsiteY0" fmla="*/ 1020020 h 6120000"/>
              <a:gd name="connsiteX1" fmla="*/ 1020020 w 8450504"/>
              <a:gd name="connsiteY1" fmla="*/ 0 h 6120000"/>
              <a:gd name="connsiteX2" fmla="*/ 7403980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616014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708779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754976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622454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63756"/>
              <a:gd name="connsiteY0" fmla="*/ 569446 h 6133252"/>
              <a:gd name="connsiteX1" fmla="*/ 1033272 w 8463756"/>
              <a:gd name="connsiteY1" fmla="*/ 13252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0 w 8463756"/>
              <a:gd name="connsiteY0" fmla="*/ 569447 h 6133253"/>
              <a:gd name="connsiteX1" fmla="*/ 595950 w 8463756"/>
              <a:gd name="connsiteY1" fmla="*/ 0 h 6133253"/>
              <a:gd name="connsiteX2" fmla="*/ 7775040 w 8463756"/>
              <a:gd name="connsiteY2" fmla="*/ 1 h 6133253"/>
              <a:gd name="connsiteX3" fmla="*/ 8463756 w 8463756"/>
              <a:gd name="connsiteY3" fmla="*/ 622455 h 6133253"/>
              <a:gd name="connsiteX4" fmla="*/ 8437252 w 8463756"/>
              <a:gd name="connsiteY4" fmla="*/ 5113233 h 6133253"/>
              <a:gd name="connsiteX5" fmla="*/ 7417232 w 8463756"/>
              <a:gd name="connsiteY5" fmla="*/ 6133253 h 6133253"/>
              <a:gd name="connsiteX6" fmla="*/ 1033272 w 8463756"/>
              <a:gd name="connsiteY6" fmla="*/ 6133253 h 6133253"/>
              <a:gd name="connsiteX7" fmla="*/ 13252 w 8463756"/>
              <a:gd name="connsiteY7" fmla="*/ 5113233 h 6133253"/>
              <a:gd name="connsiteX8" fmla="*/ 0 w 8463756"/>
              <a:gd name="connsiteY8" fmla="*/ 569447 h 6133253"/>
              <a:gd name="connsiteX0" fmla="*/ 0 w 8463756"/>
              <a:gd name="connsiteY0" fmla="*/ 569446 h 6133252"/>
              <a:gd name="connsiteX1" fmla="*/ 741724 w 8463756"/>
              <a:gd name="connsiteY1" fmla="*/ 13251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113232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457789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46504"/>
              <a:gd name="connsiteX1" fmla="*/ 729748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471041 h 6146504"/>
              <a:gd name="connsiteX8" fmla="*/ 1276 w 8451780"/>
              <a:gd name="connsiteY8" fmla="*/ 622454 h 6146504"/>
              <a:gd name="connsiteX0" fmla="*/ 40040 w 8490544"/>
              <a:gd name="connsiteY0" fmla="*/ 622454 h 6146504"/>
              <a:gd name="connsiteX1" fmla="*/ 675747 w 8490544"/>
              <a:gd name="connsiteY1" fmla="*/ 13251 h 6146504"/>
              <a:gd name="connsiteX2" fmla="*/ 7907845 w 8490544"/>
              <a:gd name="connsiteY2" fmla="*/ 0 h 6146504"/>
              <a:gd name="connsiteX3" fmla="*/ 8490544 w 8490544"/>
              <a:gd name="connsiteY3" fmla="*/ 622454 h 6146504"/>
              <a:gd name="connsiteX4" fmla="*/ 8464040 w 8490544"/>
              <a:gd name="connsiteY4" fmla="*/ 5457789 h 6146504"/>
              <a:gd name="connsiteX5" fmla="*/ 7815081 w 8490544"/>
              <a:gd name="connsiteY5" fmla="*/ 6146504 h 6146504"/>
              <a:gd name="connsiteX6" fmla="*/ 675747 w 8490544"/>
              <a:gd name="connsiteY6" fmla="*/ 6133252 h 6146504"/>
              <a:gd name="connsiteX7" fmla="*/ 284 w 8490544"/>
              <a:gd name="connsiteY7" fmla="*/ 5550554 h 6146504"/>
              <a:gd name="connsiteX8" fmla="*/ 40040 w 84905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788881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64344" h="6146504">
                <a:moveTo>
                  <a:pt x="13840" y="622454"/>
                </a:moveTo>
                <a:cubicBezTo>
                  <a:pt x="13840" y="59113"/>
                  <a:pt x="59702" y="13251"/>
                  <a:pt x="623043" y="13251"/>
                </a:cubicBezTo>
                <a:lnTo>
                  <a:pt x="7881645" y="0"/>
                </a:lnTo>
                <a:cubicBezTo>
                  <a:pt x="8444986" y="0"/>
                  <a:pt x="8464344" y="59113"/>
                  <a:pt x="8464344" y="622454"/>
                </a:cubicBezTo>
                <a:lnTo>
                  <a:pt x="8437840" y="5457789"/>
                </a:lnTo>
                <a:cubicBezTo>
                  <a:pt x="8437840" y="6021130"/>
                  <a:pt x="8405230" y="6146504"/>
                  <a:pt x="7841889" y="6146504"/>
                </a:cubicBezTo>
                <a:lnTo>
                  <a:pt x="596538" y="6133252"/>
                </a:lnTo>
                <a:cubicBezTo>
                  <a:pt x="33197" y="6133252"/>
                  <a:pt x="588" y="6127147"/>
                  <a:pt x="588" y="5563806"/>
                </a:cubicBezTo>
                <a:cubicBezTo>
                  <a:pt x="-3829" y="4049211"/>
                  <a:pt x="18257" y="2137049"/>
                  <a:pt x="13840" y="622454"/>
                </a:cubicBezTo>
                <a:close/>
              </a:path>
            </a:pathLst>
          </a:cu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7EA98EB4-DE94-49CC-A0D2-E43BADFB8355}"/>
              </a:ext>
            </a:extLst>
          </p:cNvPr>
          <p:cNvSpPr txBox="1"/>
          <p:nvPr/>
        </p:nvSpPr>
        <p:spPr>
          <a:xfrm>
            <a:off x="1786890" y="1693548"/>
            <a:ext cx="8700516" cy="5016758"/>
          </a:xfrm>
          <a:prstGeom prst="rect">
            <a:avLst/>
          </a:prstGeom>
          <a:solidFill>
            <a:schemeClr val="bg1"/>
          </a:solidFill>
        </p:spPr>
        <p:txBody>
          <a:bodyPr wrap="square" lIns="91440" tIns="45720" rIns="91440" bIns="45720" rtlCol="0" anchor="t">
            <a:spAutoFit/>
          </a:bodyPr>
          <a:lstStyle/>
          <a:p>
            <a:r>
              <a:rPr lang="en-GB" sz="3200" dirty="0">
                <a:solidFill>
                  <a:srgbClr val="002060"/>
                </a:solidFill>
                <a:latin typeface="Calibri"/>
                <a:cs typeface="Calibri"/>
              </a:rPr>
              <a:t>Love -  we will show love by putting others before ourselves.</a:t>
            </a:r>
            <a:endParaRPr lang="en-GB" sz="3200" dirty="0">
              <a:solidFill>
                <a:srgbClr val="002060"/>
              </a:solidFill>
              <a:latin typeface="Calibri" panose="020F0502020204030204" pitchFamily="34" charset="0"/>
              <a:cs typeface="Calibri" panose="020F0502020204030204" pitchFamily="34" charset="0"/>
            </a:endParaRPr>
          </a:p>
          <a:p>
            <a:pPr>
              <a:spcBef>
                <a:spcPct val="0"/>
              </a:spcBef>
            </a:pPr>
            <a:r>
              <a:rPr lang="en-GB" sz="3200" dirty="0">
                <a:solidFill>
                  <a:srgbClr val="002060"/>
                </a:solidFill>
                <a:latin typeface="Calibri"/>
                <a:cs typeface="Calibri"/>
              </a:rPr>
              <a:t>        </a:t>
            </a:r>
            <a:endParaRPr lang="en-GB" sz="3200" dirty="0">
              <a:solidFill>
                <a:srgbClr val="002060"/>
              </a:solidFill>
              <a:latin typeface="Calibri" panose="020F0502020204030204" pitchFamily="34" charset="0"/>
              <a:cs typeface="Calibri" panose="020F0502020204030204" pitchFamily="34" charset="0"/>
            </a:endParaRPr>
          </a:p>
          <a:p>
            <a:pPr>
              <a:spcBef>
                <a:spcPct val="0"/>
              </a:spcBef>
            </a:pPr>
            <a:r>
              <a:rPr lang="en-GB" sz="3200" dirty="0">
                <a:solidFill>
                  <a:srgbClr val="002060"/>
                </a:solidFill>
                <a:latin typeface="Calibri"/>
                <a:cs typeface="Calibri"/>
              </a:rPr>
              <a:t>Courage – we will commit to what is right and true, persevere when we are challenged and we will not be discouraged.</a:t>
            </a:r>
            <a:endParaRPr lang="en-GB" sz="3200" dirty="0">
              <a:solidFill>
                <a:srgbClr val="000000"/>
              </a:solidFill>
              <a:latin typeface="Calibri"/>
              <a:cs typeface="Calibri"/>
            </a:endParaRPr>
          </a:p>
          <a:p>
            <a:endParaRPr lang="en-GB" sz="3200" dirty="0">
              <a:solidFill>
                <a:srgbClr val="002060"/>
              </a:solidFill>
              <a:latin typeface="Calibri"/>
              <a:cs typeface="Calibri"/>
            </a:endParaRPr>
          </a:p>
          <a:p>
            <a:r>
              <a:rPr lang="en-GB" sz="3200" dirty="0">
                <a:solidFill>
                  <a:srgbClr val="002060"/>
                </a:solidFill>
                <a:latin typeface="Calibri"/>
                <a:cs typeface="Calibri"/>
              </a:rPr>
              <a:t>Fellowship - we will work together to achieve shared goals. Overcoming and celebrating our differences.</a:t>
            </a:r>
            <a:endParaRPr lang="en-GB" sz="3200" dirty="0">
              <a:solidFill>
                <a:srgbClr val="000000"/>
              </a:solidFill>
              <a:latin typeface="Calibri"/>
              <a:cs typeface="Calibri"/>
            </a:endParaRPr>
          </a:p>
        </p:txBody>
      </p:sp>
    </p:spTree>
    <p:extLst>
      <p:ext uri="{BB962C8B-B14F-4D97-AF65-F5344CB8AC3E}">
        <p14:creationId xmlns:p14="http://schemas.microsoft.com/office/powerpoint/2010/main" val="2568753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85AE4C08-5082-47E2-9710-E79066987AFF}"/>
              </a:ext>
            </a:extLst>
          </p:cNvPr>
          <p:cNvSpPr txBox="1">
            <a:spLocks/>
          </p:cNvSpPr>
          <p:nvPr/>
        </p:nvSpPr>
        <p:spPr>
          <a:xfrm>
            <a:off x="2152650" y="-10012"/>
            <a:ext cx="7886700" cy="1325563"/>
          </a:xfrm>
          <a:prstGeom prst="rect">
            <a:avLst/>
          </a:prstGeom>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SassoonCRInfant" panose="02010503020300020003" pitchFamily="2" charset="0"/>
                <a:ea typeface="+mj-ea"/>
                <a:cs typeface="+mj-cs"/>
              </a:defRPr>
            </a:lvl1pPr>
            <a:extLst/>
          </a:lstStyle>
          <a:p>
            <a:pPr algn="ctr"/>
            <a:r>
              <a:rPr lang="en-GB" sz="4400" dirty="0">
                <a:solidFill>
                  <a:srgbClr val="002060"/>
                </a:solidFill>
                <a:latin typeface="+mn-lt"/>
              </a:rPr>
              <a:t>Class Philosophy</a:t>
            </a:r>
          </a:p>
        </p:txBody>
      </p:sp>
      <p:sp>
        <p:nvSpPr>
          <p:cNvPr id="5" name="Rectangle: Rounded Corners 3">
            <a:extLst>
              <a:ext uri="{FF2B5EF4-FFF2-40B4-BE49-F238E27FC236}">
                <a16:creationId xmlns:a16="http://schemas.microsoft.com/office/drawing/2014/main" id="{6361222E-7DE1-462C-9BD9-2D1C35702E5B}"/>
              </a:ext>
            </a:extLst>
          </p:cNvPr>
          <p:cNvSpPr/>
          <p:nvPr/>
        </p:nvSpPr>
        <p:spPr>
          <a:xfrm>
            <a:off x="1863828" y="355748"/>
            <a:ext cx="8464344" cy="6146504"/>
          </a:xfrm>
          <a:custGeom>
            <a:avLst/>
            <a:gdLst>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1020020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24000"/>
              <a:gd name="connsiteY0" fmla="*/ 1020020 h 6120000"/>
              <a:gd name="connsiteX1" fmla="*/ 1020020 w 8424000"/>
              <a:gd name="connsiteY1" fmla="*/ 0 h 6120000"/>
              <a:gd name="connsiteX2" fmla="*/ 7403980 w 8424000"/>
              <a:gd name="connsiteY2" fmla="*/ 0 h 6120000"/>
              <a:gd name="connsiteX3" fmla="*/ 8424000 w 8424000"/>
              <a:gd name="connsiteY3" fmla="*/ 582698 h 6120000"/>
              <a:gd name="connsiteX4" fmla="*/ 8424000 w 8424000"/>
              <a:gd name="connsiteY4" fmla="*/ 5099980 h 6120000"/>
              <a:gd name="connsiteX5" fmla="*/ 7403980 w 8424000"/>
              <a:gd name="connsiteY5" fmla="*/ 6120000 h 6120000"/>
              <a:gd name="connsiteX6" fmla="*/ 1020020 w 8424000"/>
              <a:gd name="connsiteY6" fmla="*/ 6120000 h 6120000"/>
              <a:gd name="connsiteX7" fmla="*/ 0 w 8424000"/>
              <a:gd name="connsiteY7" fmla="*/ 5099980 h 6120000"/>
              <a:gd name="connsiteX8" fmla="*/ 0 w 8424000"/>
              <a:gd name="connsiteY8" fmla="*/ 1020020 h 6120000"/>
              <a:gd name="connsiteX0" fmla="*/ 0 w 8450504"/>
              <a:gd name="connsiteY0" fmla="*/ 1020020 h 6120000"/>
              <a:gd name="connsiteX1" fmla="*/ 1020020 w 8450504"/>
              <a:gd name="connsiteY1" fmla="*/ 0 h 6120000"/>
              <a:gd name="connsiteX2" fmla="*/ 7403980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616014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20020 h 6120000"/>
              <a:gd name="connsiteX1" fmla="*/ 1020020 w 8450504"/>
              <a:gd name="connsiteY1" fmla="*/ 0 h 6120000"/>
              <a:gd name="connsiteX2" fmla="*/ 7708779 w 8450504"/>
              <a:gd name="connsiteY2" fmla="*/ 0 h 6120000"/>
              <a:gd name="connsiteX3" fmla="*/ 8450504 w 8450504"/>
              <a:gd name="connsiteY3" fmla="*/ 741724 h 6120000"/>
              <a:gd name="connsiteX4" fmla="*/ 8424000 w 8450504"/>
              <a:gd name="connsiteY4" fmla="*/ 5099980 h 6120000"/>
              <a:gd name="connsiteX5" fmla="*/ 7403980 w 8450504"/>
              <a:gd name="connsiteY5" fmla="*/ 6120000 h 6120000"/>
              <a:gd name="connsiteX6" fmla="*/ 1020020 w 8450504"/>
              <a:gd name="connsiteY6" fmla="*/ 6120000 h 6120000"/>
              <a:gd name="connsiteX7" fmla="*/ 0 w 8450504"/>
              <a:gd name="connsiteY7" fmla="*/ 5099980 h 6120000"/>
              <a:gd name="connsiteX8" fmla="*/ 0 w 8450504"/>
              <a:gd name="connsiteY8" fmla="*/ 1020020 h 6120000"/>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754976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50504"/>
              <a:gd name="connsiteY0" fmla="*/ 1033272 h 6133252"/>
              <a:gd name="connsiteX1" fmla="*/ 1020020 w 8450504"/>
              <a:gd name="connsiteY1" fmla="*/ 13252 h 6133252"/>
              <a:gd name="connsiteX2" fmla="*/ 7761788 w 8450504"/>
              <a:gd name="connsiteY2" fmla="*/ 0 h 6133252"/>
              <a:gd name="connsiteX3" fmla="*/ 8450504 w 8450504"/>
              <a:gd name="connsiteY3" fmla="*/ 622454 h 6133252"/>
              <a:gd name="connsiteX4" fmla="*/ 8424000 w 8450504"/>
              <a:gd name="connsiteY4" fmla="*/ 5113232 h 6133252"/>
              <a:gd name="connsiteX5" fmla="*/ 7403980 w 8450504"/>
              <a:gd name="connsiteY5" fmla="*/ 6133252 h 6133252"/>
              <a:gd name="connsiteX6" fmla="*/ 1020020 w 8450504"/>
              <a:gd name="connsiteY6" fmla="*/ 6133252 h 6133252"/>
              <a:gd name="connsiteX7" fmla="*/ 0 w 8450504"/>
              <a:gd name="connsiteY7" fmla="*/ 5113232 h 6133252"/>
              <a:gd name="connsiteX8" fmla="*/ 0 w 8450504"/>
              <a:gd name="connsiteY8" fmla="*/ 1033272 h 6133252"/>
              <a:gd name="connsiteX0" fmla="*/ 0 w 8463756"/>
              <a:gd name="connsiteY0" fmla="*/ 569446 h 6133252"/>
              <a:gd name="connsiteX1" fmla="*/ 1033272 w 8463756"/>
              <a:gd name="connsiteY1" fmla="*/ 13252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0 w 8463756"/>
              <a:gd name="connsiteY0" fmla="*/ 569447 h 6133253"/>
              <a:gd name="connsiteX1" fmla="*/ 595950 w 8463756"/>
              <a:gd name="connsiteY1" fmla="*/ 0 h 6133253"/>
              <a:gd name="connsiteX2" fmla="*/ 7775040 w 8463756"/>
              <a:gd name="connsiteY2" fmla="*/ 1 h 6133253"/>
              <a:gd name="connsiteX3" fmla="*/ 8463756 w 8463756"/>
              <a:gd name="connsiteY3" fmla="*/ 622455 h 6133253"/>
              <a:gd name="connsiteX4" fmla="*/ 8437252 w 8463756"/>
              <a:gd name="connsiteY4" fmla="*/ 5113233 h 6133253"/>
              <a:gd name="connsiteX5" fmla="*/ 7417232 w 8463756"/>
              <a:gd name="connsiteY5" fmla="*/ 6133253 h 6133253"/>
              <a:gd name="connsiteX6" fmla="*/ 1033272 w 8463756"/>
              <a:gd name="connsiteY6" fmla="*/ 6133253 h 6133253"/>
              <a:gd name="connsiteX7" fmla="*/ 13252 w 8463756"/>
              <a:gd name="connsiteY7" fmla="*/ 5113233 h 6133253"/>
              <a:gd name="connsiteX8" fmla="*/ 0 w 8463756"/>
              <a:gd name="connsiteY8" fmla="*/ 569447 h 6133253"/>
              <a:gd name="connsiteX0" fmla="*/ 0 w 8463756"/>
              <a:gd name="connsiteY0" fmla="*/ 569446 h 6133252"/>
              <a:gd name="connsiteX1" fmla="*/ 741724 w 8463756"/>
              <a:gd name="connsiteY1" fmla="*/ 13251 h 6133252"/>
              <a:gd name="connsiteX2" fmla="*/ 7775040 w 8463756"/>
              <a:gd name="connsiteY2" fmla="*/ 0 h 6133252"/>
              <a:gd name="connsiteX3" fmla="*/ 8463756 w 8463756"/>
              <a:gd name="connsiteY3" fmla="*/ 622454 h 6133252"/>
              <a:gd name="connsiteX4" fmla="*/ 8437252 w 8463756"/>
              <a:gd name="connsiteY4" fmla="*/ 5113232 h 6133252"/>
              <a:gd name="connsiteX5" fmla="*/ 7417232 w 8463756"/>
              <a:gd name="connsiteY5" fmla="*/ 6133252 h 6133252"/>
              <a:gd name="connsiteX6" fmla="*/ 1033272 w 8463756"/>
              <a:gd name="connsiteY6" fmla="*/ 6133252 h 6133252"/>
              <a:gd name="connsiteX7" fmla="*/ 13252 w 8463756"/>
              <a:gd name="connsiteY7" fmla="*/ 5113232 h 6133252"/>
              <a:gd name="connsiteX8" fmla="*/ 0 w 8463756"/>
              <a:gd name="connsiteY8" fmla="*/ 569446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113232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33252"/>
              <a:gd name="connsiteX1" fmla="*/ 729748 w 8451780"/>
              <a:gd name="connsiteY1" fmla="*/ 13251 h 6133252"/>
              <a:gd name="connsiteX2" fmla="*/ 7763064 w 8451780"/>
              <a:gd name="connsiteY2" fmla="*/ 0 h 6133252"/>
              <a:gd name="connsiteX3" fmla="*/ 8451780 w 8451780"/>
              <a:gd name="connsiteY3" fmla="*/ 622454 h 6133252"/>
              <a:gd name="connsiteX4" fmla="*/ 8425276 w 8451780"/>
              <a:gd name="connsiteY4" fmla="*/ 5457789 h 6133252"/>
              <a:gd name="connsiteX5" fmla="*/ 7405256 w 8451780"/>
              <a:gd name="connsiteY5" fmla="*/ 6133252 h 6133252"/>
              <a:gd name="connsiteX6" fmla="*/ 1021296 w 8451780"/>
              <a:gd name="connsiteY6" fmla="*/ 6133252 h 6133252"/>
              <a:gd name="connsiteX7" fmla="*/ 1276 w 8451780"/>
              <a:gd name="connsiteY7" fmla="*/ 5113232 h 6133252"/>
              <a:gd name="connsiteX8" fmla="*/ 1276 w 8451780"/>
              <a:gd name="connsiteY8" fmla="*/ 622454 h 6133252"/>
              <a:gd name="connsiteX0" fmla="*/ 1276 w 8451780"/>
              <a:gd name="connsiteY0" fmla="*/ 622454 h 6146504"/>
              <a:gd name="connsiteX1" fmla="*/ 729748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763064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1021296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113232 h 6146504"/>
              <a:gd name="connsiteX8" fmla="*/ 1276 w 8451780"/>
              <a:gd name="connsiteY8" fmla="*/ 622454 h 6146504"/>
              <a:gd name="connsiteX0" fmla="*/ 1276 w 8451780"/>
              <a:gd name="connsiteY0" fmla="*/ 622454 h 6146504"/>
              <a:gd name="connsiteX1" fmla="*/ 636983 w 8451780"/>
              <a:gd name="connsiteY1" fmla="*/ 13251 h 6146504"/>
              <a:gd name="connsiteX2" fmla="*/ 7869081 w 8451780"/>
              <a:gd name="connsiteY2" fmla="*/ 0 h 6146504"/>
              <a:gd name="connsiteX3" fmla="*/ 8451780 w 8451780"/>
              <a:gd name="connsiteY3" fmla="*/ 622454 h 6146504"/>
              <a:gd name="connsiteX4" fmla="*/ 8425276 w 8451780"/>
              <a:gd name="connsiteY4" fmla="*/ 5457789 h 6146504"/>
              <a:gd name="connsiteX5" fmla="*/ 7776317 w 8451780"/>
              <a:gd name="connsiteY5" fmla="*/ 6146504 h 6146504"/>
              <a:gd name="connsiteX6" fmla="*/ 636983 w 8451780"/>
              <a:gd name="connsiteY6" fmla="*/ 6133252 h 6146504"/>
              <a:gd name="connsiteX7" fmla="*/ 1276 w 8451780"/>
              <a:gd name="connsiteY7" fmla="*/ 5471041 h 6146504"/>
              <a:gd name="connsiteX8" fmla="*/ 1276 w 8451780"/>
              <a:gd name="connsiteY8" fmla="*/ 622454 h 6146504"/>
              <a:gd name="connsiteX0" fmla="*/ 40040 w 8490544"/>
              <a:gd name="connsiteY0" fmla="*/ 622454 h 6146504"/>
              <a:gd name="connsiteX1" fmla="*/ 675747 w 8490544"/>
              <a:gd name="connsiteY1" fmla="*/ 13251 h 6146504"/>
              <a:gd name="connsiteX2" fmla="*/ 7907845 w 8490544"/>
              <a:gd name="connsiteY2" fmla="*/ 0 h 6146504"/>
              <a:gd name="connsiteX3" fmla="*/ 8490544 w 8490544"/>
              <a:gd name="connsiteY3" fmla="*/ 622454 h 6146504"/>
              <a:gd name="connsiteX4" fmla="*/ 8464040 w 8490544"/>
              <a:gd name="connsiteY4" fmla="*/ 5457789 h 6146504"/>
              <a:gd name="connsiteX5" fmla="*/ 7815081 w 8490544"/>
              <a:gd name="connsiteY5" fmla="*/ 6146504 h 6146504"/>
              <a:gd name="connsiteX6" fmla="*/ 675747 w 8490544"/>
              <a:gd name="connsiteY6" fmla="*/ 6133252 h 6146504"/>
              <a:gd name="connsiteX7" fmla="*/ 284 w 8490544"/>
              <a:gd name="connsiteY7" fmla="*/ 5550554 h 6146504"/>
              <a:gd name="connsiteX8" fmla="*/ 40040 w 84905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788881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649547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49547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 name="connsiteX0" fmla="*/ 13840 w 8464344"/>
              <a:gd name="connsiteY0" fmla="*/ 622454 h 6146504"/>
              <a:gd name="connsiteX1" fmla="*/ 623043 w 8464344"/>
              <a:gd name="connsiteY1" fmla="*/ 13251 h 6146504"/>
              <a:gd name="connsiteX2" fmla="*/ 7881645 w 8464344"/>
              <a:gd name="connsiteY2" fmla="*/ 0 h 6146504"/>
              <a:gd name="connsiteX3" fmla="*/ 8464344 w 8464344"/>
              <a:gd name="connsiteY3" fmla="*/ 622454 h 6146504"/>
              <a:gd name="connsiteX4" fmla="*/ 8437840 w 8464344"/>
              <a:gd name="connsiteY4" fmla="*/ 5457789 h 6146504"/>
              <a:gd name="connsiteX5" fmla="*/ 7841889 w 8464344"/>
              <a:gd name="connsiteY5" fmla="*/ 6146504 h 6146504"/>
              <a:gd name="connsiteX6" fmla="*/ 596538 w 8464344"/>
              <a:gd name="connsiteY6" fmla="*/ 6133252 h 6146504"/>
              <a:gd name="connsiteX7" fmla="*/ 588 w 8464344"/>
              <a:gd name="connsiteY7" fmla="*/ 5563806 h 6146504"/>
              <a:gd name="connsiteX8" fmla="*/ 13840 w 8464344"/>
              <a:gd name="connsiteY8" fmla="*/ 622454 h 614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64344" h="6146504">
                <a:moveTo>
                  <a:pt x="13840" y="622454"/>
                </a:moveTo>
                <a:cubicBezTo>
                  <a:pt x="13840" y="59113"/>
                  <a:pt x="59702" y="13251"/>
                  <a:pt x="623043" y="13251"/>
                </a:cubicBezTo>
                <a:lnTo>
                  <a:pt x="7881645" y="0"/>
                </a:lnTo>
                <a:cubicBezTo>
                  <a:pt x="8444986" y="0"/>
                  <a:pt x="8464344" y="59113"/>
                  <a:pt x="8464344" y="622454"/>
                </a:cubicBezTo>
                <a:lnTo>
                  <a:pt x="8437840" y="5457789"/>
                </a:lnTo>
                <a:cubicBezTo>
                  <a:pt x="8437840" y="6021130"/>
                  <a:pt x="8405230" y="6146504"/>
                  <a:pt x="7841889" y="6146504"/>
                </a:cubicBezTo>
                <a:lnTo>
                  <a:pt x="596538" y="6133252"/>
                </a:lnTo>
                <a:cubicBezTo>
                  <a:pt x="33197" y="6133252"/>
                  <a:pt x="588" y="6127147"/>
                  <a:pt x="588" y="5563806"/>
                </a:cubicBezTo>
                <a:cubicBezTo>
                  <a:pt x="-3829" y="4049211"/>
                  <a:pt x="18257" y="2137049"/>
                  <a:pt x="13840" y="622454"/>
                </a:cubicBezTo>
                <a:close/>
              </a:path>
            </a:pathLst>
          </a:cu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id="{F4CF1DF4-7720-B72C-D908-8FE2CDA02C49}"/>
              </a:ext>
            </a:extLst>
          </p:cNvPr>
          <p:cNvPicPr>
            <a:picLocks noChangeAspect="1"/>
          </p:cNvPicPr>
          <p:nvPr/>
        </p:nvPicPr>
        <p:blipFill>
          <a:blip r:embed="rId3"/>
          <a:stretch>
            <a:fillRect/>
          </a:stretch>
        </p:blipFill>
        <p:spPr>
          <a:xfrm>
            <a:off x="3786314" y="1329278"/>
            <a:ext cx="4421771" cy="5401217"/>
          </a:xfrm>
          <a:prstGeom prst="rect">
            <a:avLst/>
          </a:prstGeom>
        </p:spPr>
      </p:pic>
    </p:spTree>
    <p:extLst>
      <p:ext uri="{BB962C8B-B14F-4D97-AF65-F5344CB8AC3E}">
        <p14:creationId xmlns:p14="http://schemas.microsoft.com/office/powerpoint/2010/main" val="2578707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108458-9630-4CCD-8BE7-371F58C8FEDE}"/>
              </a:ext>
            </a:extLst>
          </p:cNvPr>
          <p:cNvSpPr>
            <a:spLocks noGrp="1"/>
          </p:cNvSpPr>
          <p:nvPr>
            <p:ph type="title"/>
          </p:nvPr>
        </p:nvSpPr>
        <p:spPr>
          <a:xfrm>
            <a:off x="2709035" y="-96819"/>
            <a:ext cx="8229600" cy="1143000"/>
          </a:xfrm>
        </p:spPr>
        <p:txBody>
          <a:bodyPr>
            <a:normAutofit/>
          </a:bodyPr>
          <a:lstStyle/>
          <a:p>
            <a:r>
              <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Learning Quests</a:t>
            </a:r>
          </a:p>
        </p:txBody>
      </p:sp>
      <p:pic>
        <p:nvPicPr>
          <p:cNvPr id="5" name="Picture 4">
            <a:extLst>
              <a:ext uri="{FF2B5EF4-FFF2-40B4-BE49-F238E27FC236}">
                <a16:creationId xmlns:a16="http://schemas.microsoft.com/office/drawing/2014/main" id="{1CF052DF-117F-8EFB-8942-40A55ACCB520}"/>
              </a:ext>
            </a:extLst>
          </p:cNvPr>
          <p:cNvPicPr>
            <a:picLocks noChangeAspect="1"/>
          </p:cNvPicPr>
          <p:nvPr/>
        </p:nvPicPr>
        <p:blipFill>
          <a:blip r:embed="rId3"/>
          <a:stretch>
            <a:fillRect/>
          </a:stretch>
        </p:blipFill>
        <p:spPr>
          <a:xfrm>
            <a:off x="1645920" y="814654"/>
            <a:ext cx="8622155" cy="5901094"/>
          </a:xfrm>
          <a:prstGeom prst="rect">
            <a:avLst/>
          </a:prstGeom>
        </p:spPr>
      </p:pic>
    </p:spTree>
    <p:extLst>
      <p:ext uri="{BB962C8B-B14F-4D97-AF65-F5344CB8AC3E}">
        <p14:creationId xmlns:p14="http://schemas.microsoft.com/office/powerpoint/2010/main" val="750885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AAA67-6397-B6A4-1A9D-E1F350A812D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018863D-078A-85A6-9B9C-3455FEE0B56E}"/>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26BD4F7-05AE-B37C-3A59-6E961FA581FE}"/>
              </a:ext>
            </a:extLst>
          </p:cNvPr>
          <p:cNvPicPr>
            <a:picLocks noChangeAspect="1"/>
          </p:cNvPicPr>
          <p:nvPr/>
        </p:nvPicPr>
        <p:blipFill>
          <a:blip r:embed="rId3"/>
          <a:stretch>
            <a:fillRect/>
          </a:stretch>
        </p:blipFill>
        <p:spPr>
          <a:xfrm>
            <a:off x="959490" y="0"/>
            <a:ext cx="10273020" cy="6864245"/>
          </a:xfrm>
          <a:prstGeom prst="rect">
            <a:avLst/>
          </a:prstGeom>
        </p:spPr>
      </p:pic>
    </p:spTree>
    <p:extLst>
      <p:ext uri="{BB962C8B-B14F-4D97-AF65-F5344CB8AC3E}">
        <p14:creationId xmlns:p14="http://schemas.microsoft.com/office/powerpoint/2010/main" val="2824754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108458-9630-4CCD-8BE7-371F58C8FEDE}"/>
              </a:ext>
            </a:extLst>
          </p:cNvPr>
          <p:cNvSpPr>
            <a:spLocks noGrp="1"/>
          </p:cNvSpPr>
          <p:nvPr>
            <p:ph type="title"/>
          </p:nvPr>
        </p:nvSpPr>
        <p:spPr>
          <a:xfrm>
            <a:off x="2888527" y="0"/>
            <a:ext cx="8229600" cy="1143000"/>
          </a:xfrm>
        </p:spPr>
        <p:txBody>
          <a:bodyPr>
            <a:normAutofit/>
          </a:bodyPr>
          <a:lstStyle/>
          <a:p>
            <a:r>
              <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Example</a:t>
            </a:r>
            <a:r>
              <a:rPr lang="en-GB" sz="4200"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 Timetable</a:t>
            </a:r>
          </a:p>
        </p:txBody>
      </p:sp>
      <p:pic>
        <p:nvPicPr>
          <p:cNvPr id="5" name="Picture 4">
            <a:extLst>
              <a:ext uri="{FF2B5EF4-FFF2-40B4-BE49-F238E27FC236}">
                <a16:creationId xmlns:a16="http://schemas.microsoft.com/office/drawing/2014/main" id="{E3BBC6A9-AC1A-A85F-EEC6-D94C6935BC69}"/>
              </a:ext>
            </a:extLst>
          </p:cNvPr>
          <p:cNvPicPr>
            <a:picLocks noChangeAspect="1"/>
          </p:cNvPicPr>
          <p:nvPr/>
        </p:nvPicPr>
        <p:blipFill>
          <a:blip r:embed="rId3"/>
          <a:stretch>
            <a:fillRect/>
          </a:stretch>
        </p:blipFill>
        <p:spPr>
          <a:xfrm>
            <a:off x="712478" y="992163"/>
            <a:ext cx="10733658" cy="5612792"/>
          </a:xfrm>
          <a:prstGeom prst="rect">
            <a:avLst/>
          </a:prstGeom>
        </p:spPr>
      </p:pic>
    </p:spTree>
    <p:extLst>
      <p:ext uri="{BB962C8B-B14F-4D97-AF65-F5344CB8AC3E}">
        <p14:creationId xmlns:p14="http://schemas.microsoft.com/office/powerpoint/2010/main" val="4282123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5AE4C08-5082-47E2-9710-E79066987AFF}"/>
              </a:ext>
            </a:extLst>
          </p:cNvPr>
          <p:cNvSpPr>
            <a:spLocks noGrp="1"/>
          </p:cNvSpPr>
          <p:nvPr>
            <p:ph type="title"/>
          </p:nvPr>
        </p:nvSpPr>
        <p:spPr>
          <a:xfrm>
            <a:off x="2462605" y="225275"/>
            <a:ext cx="10515600" cy="1325563"/>
          </a:xfrm>
        </p:spPr>
        <p:txBody>
          <a:bodyPr>
            <a:normAutofit/>
          </a:bodyPr>
          <a:lstStyle/>
          <a:p>
            <a:r>
              <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Roles and Responsibilities</a:t>
            </a:r>
            <a:endParaRPr lang="en-GB" sz="4800"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2" name="Content Placeholder 1">
            <a:extLst>
              <a:ext uri="{FF2B5EF4-FFF2-40B4-BE49-F238E27FC236}">
                <a16:creationId xmlns:a16="http://schemas.microsoft.com/office/drawing/2014/main" id="{3DC3F156-D838-DA56-3FAD-FE47638FDE96}"/>
              </a:ext>
            </a:extLst>
          </p:cNvPr>
          <p:cNvSpPr>
            <a:spLocks noGrp="1"/>
          </p:cNvSpPr>
          <p:nvPr>
            <p:ph idx="1"/>
          </p:nvPr>
        </p:nvSpPr>
        <p:spPr>
          <a:xfrm>
            <a:off x="2152650" y="1473405"/>
            <a:ext cx="7886700" cy="5271640"/>
          </a:xfrm>
          <a:solidFill>
            <a:srgbClr val="CCECFF">
              <a:alpha val="56078"/>
            </a:srgbClr>
          </a:solidFill>
        </p:spPr>
        <p:txBody>
          <a:bodyPr vert="horz" lIns="91440" tIns="45720" rIns="91440" bIns="45720" rtlCol="0" anchor="t">
            <a:noAutofit/>
          </a:bodyPr>
          <a:lstStyle/>
          <a:p>
            <a:pPr>
              <a:spcAft>
                <a:spcPts val="600"/>
              </a:spcAft>
            </a:pPr>
            <a:r>
              <a:rPr lang="en-GB" dirty="0">
                <a:solidFill>
                  <a:srgbClr val="002060"/>
                </a:solidFill>
                <a:latin typeface="Calibri"/>
                <a:ea typeface="Calibri"/>
                <a:cs typeface="Calibri"/>
              </a:rPr>
              <a:t>To be in school every day, on time.</a:t>
            </a:r>
          </a:p>
          <a:p>
            <a:pPr>
              <a:spcAft>
                <a:spcPts val="600"/>
              </a:spcAft>
            </a:pPr>
            <a:r>
              <a:rPr lang="en-GB" dirty="0">
                <a:solidFill>
                  <a:srgbClr val="002060"/>
                </a:solidFill>
                <a:latin typeface="Calibri"/>
                <a:ea typeface="Calibri"/>
                <a:cs typeface="Calibri"/>
              </a:rPr>
              <a:t>To be in full and correct school uniform.</a:t>
            </a:r>
          </a:p>
          <a:p>
            <a:pPr>
              <a:spcAft>
                <a:spcPts val="600"/>
              </a:spcAft>
            </a:pPr>
            <a:r>
              <a:rPr lang="en-GB" dirty="0">
                <a:solidFill>
                  <a:srgbClr val="002060"/>
                </a:solidFill>
                <a:latin typeface="Calibri"/>
                <a:ea typeface="Calibri"/>
                <a:cs typeface="Calibri"/>
              </a:rPr>
              <a:t>Ensure all letters are read.</a:t>
            </a:r>
          </a:p>
          <a:p>
            <a:pPr>
              <a:spcAft>
                <a:spcPts val="600"/>
              </a:spcAft>
            </a:pPr>
            <a:r>
              <a:rPr lang="en-GB" dirty="0">
                <a:solidFill>
                  <a:srgbClr val="002060"/>
                </a:solidFill>
                <a:latin typeface="Calibri"/>
                <a:ea typeface="Calibri"/>
                <a:cs typeface="Calibri"/>
              </a:rPr>
              <a:t>All snacks are to be labelled clearly and in the class.</a:t>
            </a:r>
          </a:p>
          <a:p>
            <a:pPr>
              <a:spcAft>
                <a:spcPts val="600"/>
              </a:spcAft>
            </a:pPr>
            <a:r>
              <a:rPr lang="en-GB" dirty="0">
                <a:solidFill>
                  <a:srgbClr val="002060"/>
                </a:solidFill>
                <a:latin typeface="Calibri"/>
                <a:ea typeface="Calibri"/>
                <a:cs typeface="Calibri"/>
              </a:rPr>
              <a:t>High expectations of presentation of all work.</a:t>
            </a:r>
          </a:p>
          <a:p>
            <a:pPr>
              <a:spcAft>
                <a:spcPts val="600"/>
              </a:spcAft>
            </a:pPr>
            <a:r>
              <a:rPr lang="en-GB" dirty="0">
                <a:solidFill>
                  <a:srgbClr val="002060"/>
                </a:solidFill>
                <a:latin typeface="Calibri"/>
                <a:ea typeface="Calibri"/>
                <a:cs typeface="Calibri"/>
              </a:rPr>
              <a:t> Self-regulation.</a:t>
            </a:r>
          </a:p>
          <a:p>
            <a:pPr>
              <a:spcAft>
                <a:spcPts val="600"/>
              </a:spcAft>
            </a:pPr>
            <a:r>
              <a:rPr lang="en-GB" dirty="0">
                <a:solidFill>
                  <a:srgbClr val="002060"/>
                </a:solidFill>
                <a:latin typeface="Calibri"/>
                <a:ea typeface="Calibri"/>
                <a:cs typeface="Calibri"/>
              </a:rPr>
              <a:t>Excellent behaviour for learning.</a:t>
            </a:r>
          </a:p>
          <a:p>
            <a:pPr>
              <a:spcAft>
                <a:spcPts val="600"/>
              </a:spcAft>
            </a:pPr>
            <a:r>
              <a:rPr lang="en-GB" dirty="0">
                <a:solidFill>
                  <a:srgbClr val="002060"/>
                </a:solidFill>
                <a:latin typeface="Calibri"/>
                <a:ea typeface="Calibri"/>
                <a:cs typeface="Calibri"/>
              </a:rPr>
              <a:t>Build independence</a:t>
            </a:r>
            <a:endParaRPr lang="en-GB" dirty="0">
              <a:solidFill>
                <a:srgbClr val="002060"/>
              </a:solidFill>
              <a:latin typeface="Calibri" panose="020F0502020204030204" pitchFamily="34" charset="0"/>
              <a:ea typeface="Calibri"/>
              <a:cs typeface="Calibri" panose="020F0502020204030204" pitchFamily="34" charset="0"/>
            </a:endParaRPr>
          </a:p>
          <a:p>
            <a:pPr>
              <a:spcAft>
                <a:spcPts val="600"/>
              </a:spcAft>
            </a:pPr>
            <a:r>
              <a:rPr lang="en-GB" dirty="0">
                <a:solidFill>
                  <a:srgbClr val="002060"/>
                </a:solidFill>
                <a:latin typeface="Calibri"/>
                <a:ea typeface="Calibri"/>
                <a:cs typeface="Calibri"/>
              </a:rPr>
              <a:t>Build resilience.</a:t>
            </a:r>
            <a:endParaRPr lang="en-GB" dirty="0">
              <a:solidFill>
                <a:srgbClr val="002060"/>
              </a:solidFill>
              <a:latin typeface="Calibri" panose="020F0502020204030204" pitchFamily="34" charset="0"/>
              <a:ea typeface="Calibri"/>
              <a:cs typeface="Calibri" panose="020F0502020204030204" pitchFamily="34" charset="0"/>
            </a:endParaRPr>
          </a:p>
          <a:p>
            <a:endParaRPr lang="en-GB" dirty="0">
              <a:solidFill>
                <a:srgbClr val="002060"/>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8174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677758" y="203761"/>
            <a:ext cx="10515600" cy="775186"/>
          </a:xfrm>
        </p:spPr>
        <p:txBody>
          <a:bodyPr/>
          <a:lstStyle/>
          <a:p>
            <a:r>
              <a:rPr lang="en-GB" b="1" dirty="0">
                <a:solidFill>
                  <a:srgbClr val="002060"/>
                </a:solidFill>
                <a:effectLst>
                  <a:outerShdw blurRad="38100" dist="38100" dir="2700000" algn="tl">
                    <a:srgbClr val="000000">
                      <a:alpha val="43137"/>
                    </a:srgbClr>
                  </a:outerShdw>
                </a:effectLst>
                <a:latin typeface="Calibri"/>
                <a:cs typeface="Calibri"/>
              </a:rPr>
              <a:t>Uniform and belongings</a:t>
            </a:r>
            <a:endParaRPr lang="en-GB"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2" name="Content Placeholder 1"/>
          <p:cNvSpPr>
            <a:spLocks noGrp="1"/>
          </p:cNvSpPr>
          <p:nvPr>
            <p:ph idx="1"/>
          </p:nvPr>
        </p:nvSpPr>
        <p:spPr>
          <a:xfrm>
            <a:off x="2278402" y="988313"/>
            <a:ext cx="7635195" cy="5665925"/>
          </a:xfrm>
          <a:solidFill>
            <a:srgbClr val="F6FFFF"/>
          </a:solidFill>
        </p:spPr>
        <p:txBody>
          <a:bodyPr vert="horz" lIns="91440" tIns="45720" rIns="91440" bIns="45720" rtlCol="0" anchor="t">
            <a:noAutofit/>
          </a:bodyPr>
          <a:lstStyle/>
          <a:p>
            <a:pPr>
              <a:lnSpc>
                <a:spcPct val="100000"/>
              </a:lnSpc>
            </a:pPr>
            <a:r>
              <a:rPr lang="en-GB" sz="2400" dirty="0">
                <a:solidFill>
                  <a:srgbClr val="002060"/>
                </a:solidFill>
                <a:latin typeface="Calibri"/>
                <a:cs typeface="Calibri"/>
              </a:rPr>
              <a:t>Labelling</a:t>
            </a:r>
          </a:p>
          <a:p>
            <a:pPr>
              <a:lnSpc>
                <a:spcPct val="100000"/>
              </a:lnSpc>
            </a:pPr>
            <a:r>
              <a:rPr lang="en-GB" sz="2400" dirty="0">
                <a:solidFill>
                  <a:srgbClr val="002060"/>
                </a:solidFill>
                <a:latin typeface="Calibri"/>
                <a:cs typeface="Calibri"/>
              </a:rPr>
              <a:t>Shoes</a:t>
            </a:r>
          </a:p>
          <a:p>
            <a:pPr>
              <a:lnSpc>
                <a:spcPct val="100000"/>
              </a:lnSpc>
            </a:pPr>
            <a:r>
              <a:rPr lang="en-GB" sz="2400" dirty="0">
                <a:solidFill>
                  <a:srgbClr val="002060"/>
                </a:solidFill>
                <a:latin typeface="Calibri"/>
                <a:cs typeface="Calibri"/>
              </a:rPr>
              <a:t>No jewellery – except standard watches</a:t>
            </a:r>
            <a:endParaRPr lang="en-GB" sz="2400" dirty="0">
              <a:solidFill>
                <a:srgbClr val="002060"/>
              </a:solidFill>
              <a:latin typeface="Calibri"/>
              <a:ea typeface="Calibri"/>
              <a:cs typeface="Calibri"/>
            </a:endParaRPr>
          </a:p>
          <a:p>
            <a:pPr fontAlgn="base"/>
            <a:r>
              <a:rPr lang="en-GB" sz="2400" b="1" dirty="0">
                <a:solidFill>
                  <a:srgbClr val="002060"/>
                </a:solidFill>
              </a:rPr>
              <a:t>Earrings: </a:t>
            </a:r>
          </a:p>
          <a:p>
            <a:pPr fontAlgn="base"/>
            <a:r>
              <a:rPr lang="en-GB" sz="2400" dirty="0">
                <a:solidFill>
                  <a:srgbClr val="002060"/>
                </a:solidFill>
              </a:rPr>
              <a:t>PE days, no earrings to be worn to school</a:t>
            </a:r>
          </a:p>
          <a:p>
            <a:pPr fontAlgn="base"/>
            <a:r>
              <a:rPr lang="en-GB" sz="2400" dirty="0">
                <a:solidFill>
                  <a:srgbClr val="002060"/>
                </a:solidFill>
              </a:rPr>
              <a:t>Only small gold or silver studs or white gemstones may be worn.</a:t>
            </a:r>
            <a:endParaRPr lang="en-GB" sz="2400" dirty="0">
              <a:solidFill>
                <a:srgbClr val="002060"/>
              </a:solidFill>
              <a:latin typeface="Calibri" panose="020F0502020204030204" pitchFamily="34" charset="0"/>
              <a:cs typeface="Calibri" panose="020F0502020204030204" pitchFamily="34" charset="0"/>
            </a:endParaRPr>
          </a:p>
          <a:p>
            <a:pPr>
              <a:lnSpc>
                <a:spcPct val="100000"/>
              </a:lnSpc>
            </a:pPr>
            <a:r>
              <a:rPr lang="en-GB" sz="2400" dirty="0">
                <a:solidFill>
                  <a:srgbClr val="002060"/>
                </a:solidFill>
                <a:latin typeface="Calibri"/>
                <a:cs typeface="Calibri"/>
              </a:rPr>
              <a:t>Book bags – one small keyring</a:t>
            </a:r>
            <a:endParaRPr lang="en-GB" sz="2400" dirty="0">
              <a:solidFill>
                <a:srgbClr val="002060"/>
              </a:solidFill>
              <a:latin typeface="Calibri" panose="020F0502020204030204" pitchFamily="34" charset="0"/>
              <a:cs typeface="Calibri" panose="020F0502020204030204" pitchFamily="34" charset="0"/>
            </a:endParaRPr>
          </a:p>
          <a:p>
            <a:pPr>
              <a:lnSpc>
                <a:spcPct val="100000"/>
              </a:lnSpc>
            </a:pPr>
            <a:r>
              <a:rPr lang="en-GB" sz="2400" dirty="0">
                <a:solidFill>
                  <a:srgbClr val="002060"/>
                </a:solidFill>
                <a:latin typeface="Calibri"/>
                <a:cs typeface="Calibri"/>
              </a:rPr>
              <a:t>Coats</a:t>
            </a:r>
          </a:p>
          <a:p>
            <a:pPr>
              <a:lnSpc>
                <a:spcPct val="100000"/>
              </a:lnSpc>
            </a:pPr>
            <a:r>
              <a:rPr lang="en-GB" sz="2400" dirty="0">
                <a:solidFill>
                  <a:srgbClr val="002060"/>
                </a:solidFill>
                <a:latin typeface="Calibri"/>
                <a:cs typeface="Calibri"/>
              </a:rPr>
              <a:t>Water bottles – clearly labelled and cleaned every evening</a:t>
            </a:r>
            <a:endParaRPr lang="en-GB" dirty="0">
              <a:latin typeface="Calibri" panose="020F0502020204030204" pitchFamily="34" charset="0"/>
              <a:cs typeface="Calibri" panose="020F0502020204030204" pitchFamily="34" charset="0"/>
            </a:endParaRPr>
          </a:p>
          <a:p>
            <a:pPr>
              <a:lnSpc>
                <a:spcPct val="100000"/>
              </a:lnSpc>
            </a:pPr>
            <a:r>
              <a:rPr lang="en-GB" dirty="0">
                <a:latin typeface="Calibri" panose="020F0502020204030204" pitchFamily="34" charset="0"/>
                <a:cs typeface="Calibri" panose="020F0502020204030204" pitchFamily="34" charset="0"/>
                <a:hlinkClick r:id="rId3"/>
              </a:rPr>
              <a:t>Uniform Policy</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13368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
                                            <p:txEl>
                                              <p:pRg st="9" end="9"/>
                                            </p:txEl>
                                          </p:spTgt>
                                        </p:tgtEl>
                                        <p:attrNameLst>
                                          <p:attrName>style.visibility</p:attrName>
                                        </p:attrNameLst>
                                      </p:cBhvr>
                                      <p:to>
                                        <p:strVal val="visible"/>
                                      </p:to>
                                    </p:set>
                                    <p:animEffect transition="in" filter="fade">
                                      <p:cBhvr>
                                        <p:cTn id="47" dur="5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52650" y="-73786"/>
            <a:ext cx="7886700" cy="1325563"/>
          </a:xfrm>
        </p:spPr>
        <p:txBody>
          <a:bodyPr>
            <a:normAutofit/>
          </a:bodyPr>
          <a:lstStyle/>
          <a:p>
            <a:r>
              <a:rPr lang="en-GB" b="1" dirty="0" err="1">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Homelearning</a:t>
            </a:r>
            <a:endParaRPr lang="en-GB" sz="4200"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2" name="Content Placeholder 1"/>
          <p:cNvSpPr>
            <a:spLocks noGrp="1"/>
          </p:cNvSpPr>
          <p:nvPr>
            <p:ph idx="1"/>
          </p:nvPr>
        </p:nvSpPr>
        <p:spPr>
          <a:xfrm>
            <a:off x="2015490" y="1039876"/>
            <a:ext cx="7886700" cy="2563622"/>
          </a:xfrm>
        </p:spPr>
        <p:txBody>
          <a:bodyPr vert="horz" wrap="square" lIns="91440" tIns="45720" rIns="91440" bIns="45720" rtlCol="0" anchor="t">
            <a:noAutofit/>
          </a:bodyPr>
          <a:lstStyle/>
          <a:p>
            <a:pPr>
              <a:lnSpc>
                <a:spcPct val="100000"/>
              </a:lnSpc>
            </a:pPr>
            <a:endParaRPr lang="en-GB" sz="2000" dirty="0">
              <a:solidFill>
                <a:srgbClr val="002060"/>
              </a:solidFill>
              <a:latin typeface="Calibri"/>
              <a:cs typeface="Calibri"/>
            </a:endParaRPr>
          </a:p>
        </p:txBody>
      </p:sp>
      <p:pic>
        <p:nvPicPr>
          <p:cNvPr id="6" name="Picture 5">
            <a:extLst>
              <a:ext uri="{FF2B5EF4-FFF2-40B4-BE49-F238E27FC236}">
                <a16:creationId xmlns:a16="http://schemas.microsoft.com/office/drawing/2014/main" id="{95C4009C-A9A5-4D35-FE41-2203F85D778F}"/>
              </a:ext>
            </a:extLst>
          </p:cNvPr>
          <p:cNvPicPr>
            <a:picLocks noChangeAspect="1"/>
          </p:cNvPicPr>
          <p:nvPr/>
        </p:nvPicPr>
        <p:blipFill>
          <a:blip r:embed="rId3"/>
          <a:stretch>
            <a:fillRect/>
          </a:stretch>
        </p:blipFill>
        <p:spPr>
          <a:xfrm>
            <a:off x="1009517" y="303229"/>
            <a:ext cx="9931009" cy="6282883"/>
          </a:xfrm>
          <a:prstGeom prst="rect">
            <a:avLst/>
          </a:prstGeom>
        </p:spPr>
      </p:pic>
    </p:spTree>
    <p:extLst>
      <p:ext uri="{BB962C8B-B14F-4D97-AF65-F5344CB8AC3E}">
        <p14:creationId xmlns:p14="http://schemas.microsoft.com/office/powerpoint/2010/main" val="3649387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B1F2474-1E86-A79E-5F0E-8836021856B7}"/>
              </a:ext>
            </a:extLst>
          </p:cNvPr>
          <p:cNvPicPr>
            <a:picLocks noChangeAspect="1"/>
          </p:cNvPicPr>
          <p:nvPr/>
        </p:nvPicPr>
        <p:blipFill>
          <a:blip r:embed="rId2"/>
          <a:stretch>
            <a:fillRect/>
          </a:stretch>
        </p:blipFill>
        <p:spPr>
          <a:xfrm>
            <a:off x="373431" y="398963"/>
            <a:ext cx="11445138" cy="5668350"/>
          </a:xfrm>
          <a:prstGeom prst="rect">
            <a:avLst/>
          </a:prstGeom>
        </p:spPr>
      </p:pic>
    </p:spTree>
    <p:extLst>
      <p:ext uri="{BB962C8B-B14F-4D97-AF65-F5344CB8AC3E}">
        <p14:creationId xmlns:p14="http://schemas.microsoft.com/office/powerpoint/2010/main" val="36490751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53334" y="437966"/>
            <a:ext cx="6286500" cy="2086725"/>
          </a:xfrm>
        </p:spPr>
        <p:txBody>
          <a:bodyPr wrap="square">
            <a:spAutoFit/>
          </a:bodyPr>
          <a:lstStyle/>
          <a:p>
            <a:pPr algn="ctr"/>
            <a:r>
              <a:rPr lang="en-GB" sz="7200" b="1" dirty="0">
                <a:solidFill>
                  <a:srgbClr val="002060"/>
                </a:solidFill>
                <a:effectLst>
                  <a:outerShdw blurRad="38100" dist="38100" dir="2700000" algn="tl">
                    <a:srgbClr val="000000">
                      <a:alpha val="43137"/>
                    </a:srgbClr>
                  </a:outerShdw>
                </a:effectLst>
                <a:latin typeface="Calibri"/>
                <a:cs typeface="Calibri"/>
              </a:rPr>
              <a:t>General information</a:t>
            </a:r>
            <a:endParaRPr lang="en-GB" sz="7200"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endParaRPr>
          </a:p>
        </p:txBody>
      </p:sp>
      <p:sp>
        <p:nvSpPr>
          <p:cNvPr id="4" name="Content Placeholder 1">
            <a:extLst>
              <a:ext uri="{FF2B5EF4-FFF2-40B4-BE49-F238E27FC236}">
                <a16:creationId xmlns:a16="http://schemas.microsoft.com/office/drawing/2014/main" id="{EC98BE79-A0B7-B287-489D-3C63009CE8BD}"/>
              </a:ext>
            </a:extLst>
          </p:cNvPr>
          <p:cNvSpPr>
            <a:spLocks noGrp="1"/>
          </p:cNvSpPr>
          <p:nvPr>
            <p:ph idx="1"/>
          </p:nvPr>
        </p:nvSpPr>
        <p:spPr>
          <a:xfrm>
            <a:off x="2260227" y="2524691"/>
            <a:ext cx="7886700" cy="3471881"/>
          </a:xfrm>
          <a:solidFill>
            <a:srgbClr val="F6FFFF"/>
          </a:solidFill>
        </p:spPr>
        <p:txBody>
          <a:bodyPr vert="horz" lIns="91440" tIns="45720" rIns="91440" bIns="45720" rtlCol="0" anchor="t">
            <a:noAutofit/>
          </a:bodyPr>
          <a:lstStyle/>
          <a:p>
            <a:pPr>
              <a:lnSpc>
                <a:spcPct val="100000"/>
              </a:lnSpc>
            </a:pPr>
            <a:endParaRPr lang="en-GB" dirty="0">
              <a:solidFill>
                <a:srgbClr val="002060"/>
              </a:solidFill>
              <a:cs typeface="Calibri"/>
            </a:endParaRPr>
          </a:p>
          <a:p>
            <a:pPr>
              <a:lnSpc>
                <a:spcPct val="100000"/>
              </a:lnSpc>
            </a:pPr>
            <a:r>
              <a:rPr lang="en-GB" dirty="0">
                <a:solidFill>
                  <a:srgbClr val="002060"/>
                </a:solidFill>
                <a:cs typeface="Calibri"/>
              </a:rPr>
              <a:t>PE days – Will be confirmed this week.</a:t>
            </a:r>
          </a:p>
          <a:p>
            <a:pPr>
              <a:lnSpc>
                <a:spcPct val="100000"/>
              </a:lnSpc>
            </a:pPr>
            <a:r>
              <a:rPr lang="en-GB" dirty="0">
                <a:solidFill>
                  <a:srgbClr val="002060"/>
                </a:solidFill>
                <a:cs typeface="Calibri"/>
              </a:rPr>
              <a:t>Reading Diaries in on Wednesday to be checked.</a:t>
            </a:r>
          </a:p>
          <a:p>
            <a:pPr>
              <a:lnSpc>
                <a:spcPct val="100000"/>
              </a:lnSpc>
            </a:pPr>
            <a:r>
              <a:rPr lang="en-GB" dirty="0">
                <a:solidFill>
                  <a:srgbClr val="002060"/>
                </a:solidFill>
                <a:cs typeface="Calibri"/>
              </a:rPr>
              <a:t>Home Learning can be brought into school or pictures can be emailed.</a:t>
            </a:r>
          </a:p>
          <a:p>
            <a:pPr>
              <a:lnSpc>
                <a:spcPct val="100000"/>
              </a:lnSpc>
            </a:pPr>
            <a:endParaRPr lang="en-GB" dirty="0">
              <a:solidFill>
                <a:srgbClr val="002060"/>
              </a:solidFill>
              <a:cs typeface="Calibri"/>
            </a:endParaRPr>
          </a:p>
          <a:p>
            <a:pPr>
              <a:lnSpc>
                <a:spcPct val="100000"/>
              </a:lnSpc>
            </a:pPr>
            <a:endParaRPr lang="en-GB" dirty="0">
              <a:solidFill>
                <a:srgbClr val="002060"/>
              </a:solidFill>
              <a:cs typeface="Calibri"/>
            </a:endParaRPr>
          </a:p>
        </p:txBody>
      </p:sp>
    </p:spTree>
    <p:extLst>
      <p:ext uri="{BB962C8B-B14F-4D97-AF65-F5344CB8AC3E}">
        <p14:creationId xmlns:p14="http://schemas.microsoft.com/office/powerpoint/2010/main" val="3419604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952750" y="2884236"/>
            <a:ext cx="6286500" cy="1089529"/>
          </a:xfrm>
        </p:spPr>
        <p:txBody>
          <a:bodyPr wrap="square">
            <a:spAutoFit/>
          </a:bodyPr>
          <a:lstStyle/>
          <a:p>
            <a:pPr algn="ctr"/>
            <a:r>
              <a:rPr lang="en-GB" sz="7200" b="1" dirty="0">
                <a:solidFill>
                  <a:srgbClr val="002060"/>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Any Questions?</a:t>
            </a:r>
          </a:p>
        </p:txBody>
      </p:sp>
    </p:spTree>
    <p:extLst>
      <p:ext uri="{BB962C8B-B14F-4D97-AF65-F5344CB8AC3E}">
        <p14:creationId xmlns:p14="http://schemas.microsoft.com/office/powerpoint/2010/main" val="4154446651"/>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e7dad61-457f-40e5-b381-af7e7669e752" xsi:nil="true"/>
    <lcf76f155ced4ddcb4097134ff3c332f xmlns="6e5403ef-3bd0-40a9-ad7d-d41cd062ecb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9C0FC7DD9627C4083BE1F6736D63C02" ma:contentTypeVersion="16" ma:contentTypeDescription="Create a new document." ma:contentTypeScope="" ma:versionID="31f60c98117618ca744f0936595640bb">
  <xsd:schema xmlns:xsd="http://www.w3.org/2001/XMLSchema" xmlns:xs="http://www.w3.org/2001/XMLSchema" xmlns:p="http://schemas.microsoft.com/office/2006/metadata/properties" xmlns:ns2="6e5403ef-3bd0-40a9-ad7d-d41cd062ecbe" xmlns:ns3="3e7dad61-457f-40e5-b381-af7e7669e752" targetNamespace="http://schemas.microsoft.com/office/2006/metadata/properties" ma:root="true" ma:fieldsID="4194b2eee9d53fb11701b5725eeb68cc" ns2:_="" ns3:_="">
    <xsd:import namespace="6e5403ef-3bd0-40a9-ad7d-d41cd062ecbe"/>
    <xsd:import namespace="3e7dad61-457f-40e5-b381-af7e7669e75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5403ef-3bd0-40a9-ad7d-d41cd062ec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0815683-d289-4b86-a206-27136f024001"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e7dad61-457f-40e5-b381-af7e7669e75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e0b4adc-07a8-4cfc-b89b-317f65834f66}" ma:internalName="TaxCatchAll" ma:showField="CatchAllData" ma:web="3e7dad61-457f-40e5-b381-af7e7669e75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4762F5-6FA7-4914-AF5D-F8653E03D7FC}">
  <ds:schemaRefs>
    <ds:schemaRef ds:uri="http://purl.org/dc/terms/"/>
    <ds:schemaRef ds:uri="http://schemas.microsoft.com/office/infopath/2007/PartnerControls"/>
    <ds:schemaRef ds:uri="http://schemas.microsoft.com/office/2006/metadata/properties"/>
    <ds:schemaRef ds:uri="http://schemas.microsoft.com/office/2006/documentManagement/types"/>
    <ds:schemaRef ds:uri="3e7dad61-457f-40e5-b381-af7e7669e752"/>
    <ds:schemaRef ds:uri="6e5403ef-3bd0-40a9-ad7d-d41cd062ecbe"/>
    <ds:schemaRef ds:uri="http://purl.org/dc/elements/1.1/"/>
    <ds:schemaRef ds:uri="http://purl.org/dc/dcmitype/"/>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5DB5EBE-AD15-4454-B639-D8205F3BC97D}">
  <ds:schemaRefs>
    <ds:schemaRef ds:uri="http://schemas.microsoft.com/sharepoint/v3/contenttype/forms"/>
  </ds:schemaRefs>
</ds:datastoreItem>
</file>

<file path=customXml/itemProps3.xml><?xml version="1.0" encoding="utf-8"?>
<ds:datastoreItem xmlns:ds="http://schemas.openxmlformats.org/officeDocument/2006/customXml" ds:itemID="{9523CBF7-8840-4DA9-93B5-EBF4056596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e5403ef-3bd0-40a9-ad7d-d41cd062ecbe"/>
    <ds:schemaRef ds:uri="3e7dad61-457f-40e5-b381-af7e7669e7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78</TotalTime>
  <Words>898</Words>
  <Application>Microsoft Office PowerPoint</Application>
  <PresentationFormat>Widescreen</PresentationFormat>
  <Paragraphs>99</Paragraphs>
  <Slides>12</Slides>
  <Notes>11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2013 - 2022 Theme</vt:lpstr>
      <vt:lpstr>Welcome to Year 3</vt:lpstr>
      <vt:lpstr>PowerPoint Presentation</vt:lpstr>
      <vt:lpstr>PowerPoint Presentation</vt:lpstr>
      <vt:lpstr>Learning Quests</vt:lpstr>
      <vt:lpstr>PowerPoint Presentation</vt:lpstr>
      <vt:lpstr>Example Timetable</vt:lpstr>
      <vt:lpstr>Roles and Responsibilities</vt:lpstr>
      <vt:lpstr>Uniform and belongings</vt:lpstr>
      <vt:lpstr>Homelearning</vt:lpstr>
      <vt:lpstr>PowerPoint Presentation</vt:lpstr>
      <vt:lpstr>General information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Amanda Pangbourne</dc:creator>
  <cp:lastModifiedBy>Rachel Gaffney</cp:lastModifiedBy>
  <cp:revision>94</cp:revision>
  <dcterms:created xsi:type="dcterms:W3CDTF">2024-09-11T13:01:49Z</dcterms:created>
  <dcterms:modified xsi:type="dcterms:W3CDTF">2025-09-15T09:08:56Z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0x010100D9C0FC7DD9627C4083BE1F6736D63C02</vt:lpwstr>
  </property>
  <property fmtid="{D5CDD505-2E9C-101B-9397-08002B2CF9AE}" pid="3" name="MediaServiceImageTags">
    <vt:lpwstr/>
  </property>
</Properties>
</file>