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9" r:id="rId7"/>
    <p:sldId id="270" r:id="rId8"/>
    <p:sldId id="262" r:id="rId9"/>
    <p:sldId id="271" r:id="rId10"/>
    <p:sldId id="273" r:id="rId11"/>
    <p:sldId id="265" r:id="rId12"/>
    <p:sldId id="272" r:id="rId13"/>
    <p:sldId id="266" r:id="rId14"/>
    <p:sldId id="267" r:id="rId15"/>
    <p:sldId id="268" r:id="rId16"/>
    <p:sldId id="263" r:id="rId17"/>
    <p:sldId id="260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6E04-43B6-409A-ACE5-521796B76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D07C1-9974-40F1-B881-19669CDE9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464E-C99B-481D-B6C5-AEF8BDC8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11489-7736-4930-B9C4-0141EB75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7A2-630C-47D2-9F47-0926BFEB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1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6BB-1F81-4DA5-8B01-55EC1302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A499-B8B7-4A2B-A7C5-8E9AD4D77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25D5-A634-4CF3-B294-0B1D1860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A1F8-DFAC-4BC4-9995-F2841C5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10134-372D-4FBD-9986-1D629C4B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7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F906C-3730-4E8A-A3C0-DF0420F02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60B79-1B62-4C0E-8B33-E2EF041A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E9B94-1002-4DE2-923C-EB0DA19B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5EB7-D705-4CCA-9C3D-2F9E2890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95FB-4AF6-4140-88B0-630A44AF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BD85-3E2F-44DD-B8E7-9EB81BC6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12F8-0347-414E-A573-E13095C2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AA52-08AA-408C-B497-5A1B1B1A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6471-977F-43BA-B4D6-B8803656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EC027-3E5D-409A-9E6D-A9272C06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7B33-1790-45E5-830D-B2E85E1B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E32A4-A218-40C7-82DF-EEFFD20F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9FDEA-E12B-4612-B36B-67F76852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869E-40CC-4657-9875-740A2E47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6434-FCE7-4040-8B7C-C75852FA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1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521F-0CC3-4CCF-B837-B6C6C3E3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9CD4-EC19-4B6F-9432-930F0C51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60F6-DB9B-480D-B3BD-0609A735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5E949-03ED-44D6-A4F9-437BEC21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7BD73-C75C-4EC4-9FC8-9C377EC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6856-CD1A-4371-9F5F-0491AAB0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2B17-C8DA-46D7-B50A-EF804CD1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015CD-405C-4F10-8D3A-E3E33C58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B6FE-B31C-4E31-807C-ABC32A07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5B122-0571-432E-B2A0-442994396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982E0-A4D1-43E7-864E-347AC88D2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A1E7C-FF78-42E9-A639-9D675384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3E53A-7FAB-48E3-AB59-4ACB4738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035C5-5D82-491F-B07C-4851351C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CCD2-A9BC-419D-AC9E-E8D1DA1B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701E9-3EDA-4565-BE08-10A2B945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4F44B-A111-4742-88D3-96A74ED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CD92-988D-437D-A54D-5F770104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4CDC6-853C-4299-800A-BB2FD613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8AEAC-AB8E-42C2-8A24-27C5CED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3E020-1B5B-477F-A847-88262693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A84A-FF74-4BE5-90A5-39500FF9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328E-76A0-4C17-9315-6FA383460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E50F-0109-4030-A473-C9907D2D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7FA4E-5AC5-4087-AEBE-E101C740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BA5FC-C391-4EF8-817E-AA0A7D66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5D26-14AF-4FFC-BD00-5294B198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26C-39B7-496A-B661-EAA21B45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AA22C-AFD2-4E56-9A36-4A42EF9E7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1867D-B7DF-438C-B2F1-AFAFD9231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60EC8-7C5F-4569-B93D-1822EFA1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4FCD-D440-414D-9573-DCE76EA0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550F-17A3-48DA-8BDC-01C2072F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378CA-C024-4756-8780-A38795A9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013E5-8C2F-4F52-881E-0C5B5C40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F6BE7-E845-4530-87E4-12E6C0AEE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C837-82CB-471E-A3EF-A2939AA0C73E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10375-C9F1-4AB3-A22D-53E1315D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226F-6571-432A-A18A-A5AD72465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0E0E-B872-4D0A-9A22-1FE243611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CB7C-3808-4167-8CDA-29802FC5E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St Alban’s Spelling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7CBB6-0D0C-4F47-B619-9554AAB00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January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ED347-B504-468E-AA38-E912FCB8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3" y="427055"/>
            <a:ext cx="1806472" cy="19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3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591C1-3C07-4A18-AF42-92D94043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80987"/>
            <a:ext cx="82486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EF43-04AC-46FC-B517-7BDA31B6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Orthographic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781B-9669-4F86-9E1C-29F4D3B3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understanding of which letter sequences are both possible and plausible in English. </a:t>
            </a:r>
          </a:p>
          <a:p>
            <a:r>
              <a:rPr lang="en-GB" dirty="0"/>
              <a:t>They use visual recall to work out where graphemes fit in words correctly. </a:t>
            </a:r>
          </a:p>
          <a:p>
            <a:r>
              <a:rPr lang="en-GB" dirty="0"/>
              <a:t>They recall spellings from words they have previously seen in print – visual memory enables them to read fluently.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DA690-AA0E-48E0-8390-1841D4CD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671" y="5582551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EAB15-F8D6-40BA-BB43-1DAB1875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6" y="1029683"/>
            <a:ext cx="10567932" cy="4798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5437EA-0EC4-49C2-A4A4-F1A9F65B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4" y="5510676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D93C-21B6-4CC1-8B83-71564BEA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40DF-5F95-4C8A-A948-E199BF0D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look of a word makes an important contribution to knowledge to a successful speller. </a:t>
            </a:r>
          </a:p>
          <a:p>
            <a:r>
              <a:rPr lang="en-GB" dirty="0"/>
              <a:t>A sound visual knowledge makes spellers more fluent and automatic.</a:t>
            </a:r>
          </a:p>
          <a:p>
            <a:r>
              <a:rPr lang="en-GB" dirty="0"/>
              <a:t>Multiple exposures to words in a meaningful context is crucial to ensuring spelling becomes automatic.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6875A-3E74-4A58-80E5-17CAF840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95" y="4053668"/>
            <a:ext cx="2938943" cy="225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3F907-42AD-4EC7-AA2D-2E79A0FE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671" y="5582551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802F-E406-4161-A3CF-6D8F5E6E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Etymological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402DD-94F2-4CC4-AA5C-3A15B7BA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Spelling draws from spelling patterns from many different languages.</a:t>
            </a:r>
          </a:p>
          <a:p>
            <a:r>
              <a:rPr lang="en-GB" dirty="0"/>
              <a:t>Relationships between sound and symbol that initially seem obscure are often situated in the origin of the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4ECCD-9B10-44D6-95CE-C18E91B0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11" y="3990808"/>
            <a:ext cx="4352925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30B5F-2F44-40A5-88F8-259D8F58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49" y="5582551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0DC2-97A2-46CC-85CE-A1BB8018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How can you help at home?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CBDDB-39E5-4CF1-8F18-F65F5F2E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29" y="1398334"/>
            <a:ext cx="8269186" cy="5367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881FF-DA95-4FF6-9771-F6AB84CA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15" y="5669177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1FCED-6993-48AD-B98E-B8709610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17" y="333993"/>
            <a:ext cx="4501281" cy="6054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D47F7-582E-4F08-8EE8-4A943D6D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4" y="5535843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2CEAB-D014-4177-87EC-AFF08237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09" y="682231"/>
            <a:ext cx="8045041" cy="5493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92267-115C-486D-AB26-BCD39873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858" y="5581357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AFE20-38CF-42BC-9936-8DB0B712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036">
            <a:off x="276754" y="911688"/>
            <a:ext cx="4365246" cy="245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BDF879-2AE1-47B3-B8F3-6961DB25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590">
            <a:off x="3884101" y="998779"/>
            <a:ext cx="4113577" cy="2494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A1F4B-AA33-4441-A83B-152D3FAFE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15825">
            <a:off x="7517089" y="1023442"/>
            <a:ext cx="4026998" cy="244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7939A-D09E-4410-8F72-EDD8DDD1F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6541">
            <a:off x="419679" y="3732983"/>
            <a:ext cx="4079394" cy="2568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A042E-7AB5-458F-A8BA-7C9021F63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1431">
            <a:off x="4094189" y="4072009"/>
            <a:ext cx="4288358" cy="2610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44B48-DC02-4860-8429-F2C910CD1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44122">
            <a:off x="7899516" y="3379815"/>
            <a:ext cx="4090897" cy="279775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5D79DC-734B-45AA-966A-FCDDE8C77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86599"/>
              </p:ext>
            </p:extLst>
          </p:nvPr>
        </p:nvGraphicFramePr>
        <p:xfrm>
          <a:off x="578141" y="621073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414903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0334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470A7A6-2CA2-4B8D-9FDA-C16BCD8AE85F}"/>
              </a:ext>
            </a:extLst>
          </p:cNvPr>
          <p:cNvSpPr/>
          <p:nvPr/>
        </p:nvSpPr>
        <p:spPr>
          <a:xfrm>
            <a:off x="5892987" y="40858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4D589-6F25-4EDF-A7BE-4926B7718D67}"/>
              </a:ext>
            </a:extLst>
          </p:cNvPr>
          <p:cNvSpPr/>
          <p:nvPr/>
        </p:nvSpPr>
        <p:spPr>
          <a:xfrm>
            <a:off x="8865862" y="460346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39A5-9132-429E-8F59-7D7F6868944D}"/>
              </a:ext>
            </a:extLst>
          </p:cNvPr>
          <p:cNvSpPr/>
          <p:nvPr/>
        </p:nvSpPr>
        <p:spPr>
          <a:xfrm>
            <a:off x="344744" y="3868285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56AFD-A75A-449E-85E4-F6614815FA36}"/>
              </a:ext>
            </a:extLst>
          </p:cNvPr>
          <p:cNvSpPr/>
          <p:nvPr/>
        </p:nvSpPr>
        <p:spPr>
          <a:xfrm>
            <a:off x="5870164" y="3545119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C5548-A4FC-4E19-BDCC-A14A0451CC80}"/>
              </a:ext>
            </a:extLst>
          </p:cNvPr>
          <p:cNvSpPr/>
          <p:nvPr/>
        </p:nvSpPr>
        <p:spPr>
          <a:xfrm>
            <a:off x="11208276" y="510825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17B43E-E0F9-4BA6-8BBC-86BAEBCFD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312" y="5669177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5288-C3C9-420D-8368-A950D2C5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C9A72-9153-4213-B78E-111A6A47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128" y="1073269"/>
            <a:ext cx="16340907" cy="768378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Class </a:t>
            </a:r>
            <a:r>
              <a:rPr lang="en-GB" dirty="0"/>
              <a:t>visits</a:t>
            </a:r>
          </a:p>
        </p:txBody>
      </p:sp>
      <p:pic>
        <p:nvPicPr>
          <p:cNvPr id="1026" name="Picture 2" descr="Smiley Images – Browse 1,486,319 Stock Photos, Vectors, and Video | Adobe  Stock">
            <a:extLst>
              <a:ext uri="{FF2B5EF4-FFF2-40B4-BE49-F238E27FC236}">
                <a16:creationId xmlns:a16="http://schemas.microsoft.com/office/drawing/2014/main" id="{09EE8812-F731-46CD-9BF6-DAFF1B17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28" y="1819394"/>
            <a:ext cx="4709505" cy="30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CE304-C9D3-43A5-8F35-E1422EAAD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858" y="5581357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D5C8-A097-4F3E-B1A5-045F82C1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Aims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3499-6712-4D00-A43A-5CD6AC7A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 explore each of the spelling principles that are used to support children in building words. </a:t>
            </a:r>
          </a:p>
          <a:p>
            <a:endParaRPr lang="en-GB" dirty="0"/>
          </a:p>
          <a:p>
            <a:r>
              <a:rPr lang="en-GB" dirty="0"/>
              <a:t>To understand a range of approaches that are taught in school to support the learning of spelling and how you could help at home.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65502-B15A-4A73-A859-7B53F543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69" y="167481"/>
            <a:ext cx="28765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940A9-B150-4D22-A992-BCC1280F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117" y="5502863"/>
            <a:ext cx="1112488" cy="11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7450-D89B-4310-B0D3-B438D689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Starter…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4812-FDED-4505-8B84-284E73A7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Spell the word __________________.</a:t>
            </a:r>
          </a:p>
          <a:p>
            <a:endParaRPr lang="en-GB" dirty="0"/>
          </a:p>
          <a:p>
            <a:r>
              <a:rPr lang="en-GB" dirty="0"/>
              <a:t>What strategies do you think you used in order to be able to make a best guess at this spelling?  </a:t>
            </a:r>
          </a:p>
          <a:p>
            <a:pPr marL="0" indent="0">
              <a:buNone/>
            </a:pPr>
            <a:r>
              <a:rPr lang="en-GB" dirty="0"/>
              <a:t>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Discuss</a:t>
            </a:r>
            <a:r>
              <a:rPr lang="en-GB" dirty="0">
                <a:latin typeface="Comic Sans MS" panose="030F0702030302020204" pitchFamily="66" charset="0"/>
              </a:rPr>
              <a:t>.   </a:t>
            </a:r>
          </a:p>
        </p:txBody>
      </p:sp>
      <p:pic>
        <p:nvPicPr>
          <p:cNvPr id="1028" name="Picture 4" descr="What is an Emoji? - Answered - Twinkl Teaching Wiki - Twinkl">
            <a:extLst>
              <a:ext uri="{FF2B5EF4-FFF2-40B4-BE49-F238E27FC236}">
                <a16:creationId xmlns:a16="http://schemas.microsoft.com/office/drawing/2014/main" id="{1C0F5019-8D6B-4A6C-8790-E9F11911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50" y="3292475"/>
            <a:ext cx="223805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72DF3-595F-40BB-A6EB-5147118B8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016" y="5582551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B9D2-51C6-44AD-9016-FC6E3E97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 is not wired to spell correctly, each individual brain must learn to spell.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AAC8B-5A28-468D-89D5-827414ACC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27" y="2052548"/>
            <a:ext cx="7474591" cy="4050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479CF-8319-4E14-AE0F-A29FC063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615" y="5508447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2993-66FB-4238-915A-1DD7067C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Phonics (phonemic/phonological awareness)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E4A8-1E36-41B7-B0AD-9566E2C6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50"/>
            <a:ext cx="10515600" cy="5310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Phonics means the sounds that letters make in words.  Children learn these in order to read and spell.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There are </a:t>
            </a:r>
            <a:r>
              <a:rPr lang="en-GB" sz="4000" dirty="0">
                <a:solidFill>
                  <a:srgbClr val="FF0000"/>
                </a:solidFill>
              </a:rPr>
              <a:t>26 </a:t>
            </a:r>
            <a:r>
              <a:rPr lang="en-GB" dirty="0"/>
              <a:t>letters in the alphabet.</a:t>
            </a:r>
          </a:p>
          <a:p>
            <a:r>
              <a:rPr lang="en-GB" dirty="0"/>
              <a:t>There are </a:t>
            </a:r>
            <a:r>
              <a:rPr lang="en-GB" sz="4000" dirty="0">
                <a:solidFill>
                  <a:schemeClr val="accent1"/>
                </a:solidFill>
              </a:rPr>
              <a:t>44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dirty="0"/>
              <a:t>sounds.</a:t>
            </a:r>
          </a:p>
          <a:p>
            <a:r>
              <a:rPr lang="en-GB" dirty="0"/>
              <a:t>There are over 140 different ways to combine the 26 letters to make 44 sounds.</a:t>
            </a:r>
          </a:p>
          <a:p>
            <a:r>
              <a:rPr lang="en-GB" dirty="0">
                <a:solidFill>
                  <a:schemeClr val="accent1"/>
                </a:solidFill>
              </a:rPr>
              <a:t>We </a:t>
            </a:r>
            <a:r>
              <a:rPr lang="en-GB" sz="4000" b="1" dirty="0">
                <a:solidFill>
                  <a:schemeClr val="accent1"/>
                </a:solidFill>
              </a:rPr>
              <a:t>blend</a:t>
            </a:r>
            <a:r>
              <a:rPr lang="en-GB" dirty="0">
                <a:solidFill>
                  <a:schemeClr val="accent1"/>
                </a:solidFill>
              </a:rPr>
              <a:t> sounds together to help us </a:t>
            </a:r>
            <a:r>
              <a:rPr lang="en-GB" b="1" i="1" dirty="0">
                <a:solidFill>
                  <a:schemeClr val="accent1"/>
                </a:solidFill>
              </a:rPr>
              <a:t>read</a:t>
            </a:r>
            <a:r>
              <a:rPr lang="en-GB" dirty="0">
                <a:solidFill>
                  <a:schemeClr val="accent1"/>
                </a:solidFill>
              </a:rPr>
              <a:t> words (build words up)</a:t>
            </a:r>
          </a:p>
          <a:p>
            <a:r>
              <a:rPr lang="en-GB" dirty="0">
                <a:solidFill>
                  <a:srgbClr val="FF0000"/>
                </a:solidFill>
              </a:rPr>
              <a:t>We </a:t>
            </a:r>
            <a:r>
              <a:rPr lang="en-GB" sz="4000" b="1" dirty="0">
                <a:solidFill>
                  <a:srgbClr val="FF0000"/>
                </a:solidFill>
              </a:rPr>
              <a:t>segment</a:t>
            </a:r>
            <a:r>
              <a:rPr lang="en-GB" dirty="0">
                <a:solidFill>
                  <a:srgbClr val="FF0000"/>
                </a:solidFill>
              </a:rPr>
              <a:t> words into sounds to help us </a:t>
            </a:r>
            <a:r>
              <a:rPr lang="en-GB" b="1" i="1" dirty="0">
                <a:solidFill>
                  <a:srgbClr val="FF0000"/>
                </a:solidFill>
              </a:rPr>
              <a:t>spell</a:t>
            </a:r>
            <a:r>
              <a:rPr lang="en-GB" dirty="0">
                <a:solidFill>
                  <a:srgbClr val="FF0000"/>
                </a:solidFill>
              </a:rPr>
              <a:t> (break words down)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3B70E-5BBC-4E6E-BFEB-2EE48DB4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337" y="5524150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FDFD-A74D-43EE-AB2C-EA1F85FB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898-0345-478C-BC7F-0282D1C0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a go at segmenting these following nonsense words.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000" b="1" dirty="0" err="1">
                <a:solidFill>
                  <a:srgbClr val="FF0000"/>
                </a:solidFill>
              </a:rPr>
              <a:t>pog</a:t>
            </a:r>
            <a:r>
              <a:rPr lang="en-GB" sz="4000" b="1" dirty="0"/>
              <a:t>     </a:t>
            </a:r>
            <a:r>
              <a:rPr lang="en-GB" sz="4000" b="1" dirty="0" err="1">
                <a:solidFill>
                  <a:srgbClr val="00B050"/>
                </a:solidFill>
              </a:rPr>
              <a:t>tabsug</a:t>
            </a:r>
            <a:r>
              <a:rPr lang="en-GB" sz="4000" b="1" dirty="0"/>
              <a:t>     </a:t>
            </a:r>
            <a:r>
              <a:rPr lang="en-GB" sz="4000" b="1" dirty="0" err="1">
                <a:solidFill>
                  <a:schemeClr val="accent1"/>
                </a:solidFill>
              </a:rPr>
              <a:t>zenlap</a:t>
            </a:r>
            <a:r>
              <a:rPr lang="en-GB" sz="4000" b="1" dirty="0"/>
              <a:t>     </a:t>
            </a:r>
            <a:r>
              <a:rPr lang="en-GB" sz="4000" b="1" dirty="0" err="1">
                <a:solidFill>
                  <a:srgbClr val="7030A0"/>
                </a:solidFill>
              </a:rPr>
              <a:t>slitenpog</a:t>
            </a:r>
            <a:r>
              <a:rPr lang="en-GB" sz="4000" b="1" dirty="0"/>
              <a:t>    </a:t>
            </a:r>
            <a:r>
              <a:rPr lang="en-GB" sz="4000" b="1" dirty="0" err="1">
                <a:solidFill>
                  <a:schemeClr val="accent2"/>
                </a:solidFill>
              </a:rPr>
              <a:t>brenpigas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30528-F0EB-4C3A-80D5-DD77611D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016" y="5418398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54CD-2F8B-4F36-947B-CA119DEC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02AA-4F6F-4866-AC43-B4F831BB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err="1"/>
              <a:t>chail</a:t>
            </a:r>
            <a:r>
              <a:rPr lang="en-GB" sz="4000" b="1" dirty="0"/>
              <a:t>    </a:t>
            </a:r>
            <a:r>
              <a:rPr lang="en-GB" sz="4000" b="1" dirty="0" err="1"/>
              <a:t>pightfoy</a:t>
            </a:r>
            <a:r>
              <a:rPr lang="en-GB" sz="4000" b="1" dirty="0"/>
              <a:t>    </a:t>
            </a:r>
            <a:r>
              <a:rPr lang="en-GB" sz="4000" b="1" dirty="0" err="1"/>
              <a:t>dairang</a:t>
            </a:r>
            <a:endParaRPr lang="en-GB" sz="4000" b="1" dirty="0"/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 err="1"/>
              <a:t>ch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FF0000"/>
                </a:solidFill>
              </a:rPr>
              <a:t>ai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00B050"/>
                </a:solidFill>
              </a:rPr>
              <a:t>l</a:t>
            </a:r>
            <a:r>
              <a:rPr lang="en-GB" sz="4000" b="1" dirty="0"/>
              <a:t>,   p </a:t>
            </a:r>
            <a:r>
              <a:rPr lang="en-GB" sz="4000" b="1" dirty="0" err="1">
                <a:solidFill>
                  <a:srgbClr val="7030A0"/>
                </a:solidFill>
              </a:rPr>
              <a:t>igh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FF0000"/>
                </a:solidFill>
              </a:rPr>
              <a:t>t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00B050"/>
                </a:solidFill>
              </a:rPr>
              <a:t>f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chemeClr val="accent1"/>
                </a:solidFill>
              </a:rPr>
              <a:t>oy</a:t>
            </a:r>
            <a:r>
              <a:rPr lang="en-GB" sz="4000" b="1" dirty="0"/>
              <a:t>,  d </a:t>
            </a:r>
            <a:r>
              <a:rPr lang="en-GB" sz="4000" b="1" dirty="0">
                <a:solidFill>
                  <a:srgbClr val="00B050"/>
                </a:solidFill>
              </a:rPr>
              <a:t>air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chemeClr val="accent2"/>
                </a:solidFill>
              </a:rPr>
              <a:t>a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7030A0"/>
                </a:solidFill>
              </a:rPr>
              <a:t>ng</a:t>
            </a:r>
          </a:p>
          <a:p>
            <a:pPr marL="0" indent="0"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FAADD-74F0-429C-A5C1-C9647192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115" y="5502287"/>
            <a:ext cx="1109568" cy="1188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544136-307C-4C58-A35A-044416CAA13C}"/>
              </a:ext>
            </a:extLst>
          </p:cNvPr>
          <p:cNvSpPr/>
          <p:nvPr/>
        </p:nvSpPr>
        <p:spPr>
          <a:xfrm>
            <a:off x="1431235" y="3154017"/>
            <a:ext cx="556591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717FA-4346-4B21-862C-68D1528C1213}"/>
              </a:ext>
            </a:extLst>
          </p:cNvPr>
          <p:cNvSpPr/>
          <p:nvPr/>
        </p:nvSpPr>
        <p:spPr>
          <a:xfrm>
            <a:off x="1987827" y="3219415"/>
            <a:ext cx="357808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65175-E504-4C9D-9D67-8E831756FD55}"/>
              </a:ext>
            </a:extLst>
          </p:cNvPr>
          <p:cNvSpPr/>
          <p:nvPr/>
        </p:nvSpPr>
        <p:spPr>
          <a:xfrm>
            <a:off x="2938671" y="3154016"/>
            <a:ext cx="745433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1247F2-E1C6-4DA8-A699-7AC5236887B3}"/>
              </a:ext>
            </a:extLst>
          </p:cNvPr>
          <p:cNvSpPr/>
          <p:nvPr/>
        </p:nvSpPr>
        <p:spPr>
          <a:xfrm>
            <a:off x="3710608" y="3038060"/>
            <a:ext cx="212035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832C2-36AF-4D4F-BF90-3543D6CFBC12}"/>
              </a:ext>
            </a:extLst>
          </p:cNvPr>
          <p:cNvSpPr/>
          <p:nvPr/>
        </p:nvSpPr>
        <p:spPr>
          <a:xfrm>
            <a:off x="3985036" y="3154015"/>
            <a:ext cx="212035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D9C90-44AD-4266-A6FD-1F88ADCC5EE5}"/>
              </a:ext>
            </a:extLst>
          </p:cNvPr>
          <p:cNvSpPr/>
          <p:nvPr/>
        </p:nvSpPr>
        <p:spPr>
          <a:xfrm>
            <a:off x="4285968" y="3150701"/>
            <a:ext cx="710102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88D3E-FA1B-4084-9D2D-474A82A662A6}"/>
              </a:ext>
            </a:extLst>
          </p:cNvPr>
          <p:cNvSpPr/>
          <p:nvPr/>
        </p:nvSpPr>
        <p:spPr>
          <a:xfrm>
            <a:off x="2587765" y="3150700"/>
            <a:ext cx="350905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6DF1E-8EFD-423B-B108-62C70932601F}"/>
              </a:ext>
            </a:extLst>
          </p:cNvPr>
          <p:cNvSpPr/>
          <p:nvPr/>
        </p:nvSpPr>
        <p:spPr>
          <a:xfrm>
            <a:off x="5147360" y="3136589"/>
            <a:ext cx="259526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9F5FCD-A5FD-4C23-A7CC-55861D8C60D4}"/>
              </a:ext>
            </a:extLst>
          </p:cNvPr>
          <p:cNvSpPr/>
          <p:nvPr/>
        </p:nvSpPr>
        <p:spPr>
          <a:xfrm>
            <a:off x="5558176" y="3150699"/>
            <a:ext cx="537824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05037-3F5D-428A-8738-61C60803D1B2}"/>
              </a:ext>
            </a:extLst>
          </p:cNvPr>
          <p:cNvSpPr/>
          <p:nvPr/>
        </p:nvSpPr>
        <p:spPr>
          <a:xfrm>
            <a:off x="6198982" y="3202850"/>
            <a:ext cx="350905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6FEBC-2F83-441A-BBD6-4CC4B41E1590}"/>
              </a:ext>
            </a:extLst>
          </p:cNvPr>
          <p:cNvSpPr/>
          <p:nvPr/>
        </p:nvSpPr>
        <p:spPr>
          <a:xfrm>
            <a:off x="6605931" y="3136588"/>
            <a:ext cx="577024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FA2FF-C745-4EDE-95C9-0784162D01A3}"/>
              </a:ext>
            </a:extLst>
          </p:cNvPr>
          <p:cNvSpPr/>
          <p:nvPr/>
        </p:nvSpPr>
        <p:spPr>
          <a:xfrm>
            <a:off x="798167" y="3202849"/>
            <a:ext cx="577024" cy="7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165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3A66-58E2-48AA-9F6D-4C418FA5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Morphemic - affixes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4825-1505-4FBF-8603-0881281A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morpheme is the smallest unit of meaning </a:t>
            </a:r>
          </a:p>
          <a:p>
            <a:r>
              <a:rPr lang="en-GB" dirty="0"/>
              <a:t>Understanding how words are built improves both spelling and vocabulary. </a:t>
            </a:r>
          </a:p>
          <a:p>
            <a:r>
              <a:rPr lang="en-GB" dirty="0"/>
              <a:t>Morphemic knowledge is concerned with understanding that different parts of the word carries meaning e.g. in ‘birds’, that the ‘s’ marks the plural. </a:t>
            </a:r>
          </a:p>
          <a:p>
            <a:r>
              <a:rPr lang="en-GB" dirty="0"/>
              <a:t>Morphology for very young children improves spelling immediately e.g. writing ‘dogs’ rather then the phonetic spelling ‘</a:t>
            </a:r>
            <a:r>
              <a:rPr lang="en-GB" dirty="0" err="1"/>
              <a:t>dogz</a:t>
            </a:r>
            <a:r>
              <a:rPr lang="en-GB" dirty="0"/>
              <a:t>’.</a:t>
            </a:r>
          </a:p>
          <a:p>
            <a:r>
              <a:rPr lang="en-GB" dirty="0"/>
              <a:t>Morphemes are quite regular in English - remaining consistent even when the phonology changes e.g. jumped (t), loved (d), hated (id)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7266C-02FE-4D5B-8AB1-23488A73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091" y="1690688"/>
            <a:ext cx="2352675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48D64-FFBE-4492-872E-0FE0784F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432" y="5519065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04C8-E51E-4F06-995A-40560FAE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many words can you make using the root word ‘struct’?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(up) struct (build) or (one who) - instructor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7067A-2295-474D-AA62-514F327A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42" y="3219319"/>
            <a:ext cx="1795966" cy="2174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418A2-8FD1-459B-937F-B25E5E2F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49" y="5569399"/>
            <a:ext cx="110956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512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St Alban’s Spelling Workshop</vt:lpstr>
      <vt:lpstr>Aims of the workshop</vt:lpstr>
      <vt:lpstr>Starter…</vt:lpstr>
      <vt:lpstr>The brain is not wired to spell correctly, each individual brain must learn to spell.</vt:lpstr>
      <vt:lpstr>Phonics (phonemic/phonological awareness)</vt:lpstr>
      <vt:lpstr>Your turn…</vt:lpstr>
      <vt:lpstr>Now try…</vt:lpstr>
      <vt:lpstr>Morphemic - affixes</vt:lpstr>
      <vt:lpstr> How many words can you make using the root word ‘struct’?  In (up) struct (build) or (one who) - instructor</vt:lpstr>
      <vt:lpstr>PowerPoint Presentation</vt:lpstr>
      <vt:lpstr>Orthographic</vt:lpstr>
      <vt:lpstr>PowerPoint Presentation</vt:lpstr>
      <vt:lpstr>Visual</vt:lpstr>
      <vt:lpstr>Etymological</vt:lpstr>
      <vt:lpstr>How can you help at home?</vt:lpstr>
      <vt:lpstr>PowerPoint Presentation</vt:lpstr>
      <vt:lpstr>PowerPoint Presentation</vt:lpstr>
      <vt:lpstr>PowerPoint Presentation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Alban’s Spelling Workshop</dc:title>
  <dc:creator>Faye Clarke</dc:creator>
  <cp:lastModifiedBy>Faye Clarke</cp:lastModifiedBy>
  <cp:revision>16</cp:revision>
  <dcterms:created xsi:type="dcterms:W3CDTF">2024-01-03T07:58:21Z</dcterms:created>
  <dcterms:modified xsi:type="dcterms:W3CDTF">2024-01-23T08:42:36Z</dcterms:modified>
</cp:coreProperties>
</file>